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90" r:id="rId2"/>
    <p:sldId id="391" r:id="rId3"/>
    <p:sldId id="409" r:id="rId4"/>
    <p:sldId id="395" r:id="rId5"/>
    <p:sldId id="415" r:id="rId6"/>
    <p:sldId id="396" r:id="rId7"/>
    <p:sldId id="399" r:id="rId8"/>
    <p:sldId id="416" r:id="rId9"/>
    <p:sldId id="364" r:id="rId10"/>
    <p:sldId id="403" r:id="rId11"/>
    <p:sldId id="408" r:id="rId12"/>
    <p:sldId id="40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CADE4"/>
    <a:srgbClr val="4890AC"/>
    <a:srgbClr val="008ED2"/>
    <a:srgbClr val="131635"/>
    <a:srgbClr val="7F7F7F"/>
    <a:srgbClr val="D9D9D9"/>
    <a:srgbClr val="008FFF"/>
    <a:srgbClr val="0083CD"/>
    <a:srgbClr val="02B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8" autoAdjust="0"/>
    <p:restoredTop sz="77226" autoAdjust="0"/>
  </p:normalViewPr>
  <p:slideViewPr>
    <p:cSldViewPr snapToGrid="0">
      <p:cViewPr varScale="1">
        <p:scale>
          <a:sx n="68" d="100"/>
          <a:sy n="68" d="100"/>
        </p:scale>
        <p:origin x="1104" y="5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3644D-0FC9-4A13-9457-43F08EE8DCF6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AE73-1CA2-401B-B18F-7F01CB5593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138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Let’s see</a:t>
            </a:r>
            <a:r>
              <a:rPr lang="en-US" altLang="zh-TW" baseline="0" dirty="0"/>
              <a:t> the new product </a:t>
            </a:r>
            <a:r>
              <a:rPr lang="en-US" altLang="zh-TW" dirty="0"/>
              <a:t>introduction.</a:t>
            </a:r>
            <a:r>
              <a:rPr lang="zh-TW" altLang="en-US" dirty="0"/>
              <a:t> </a:t>
            </a:r>
            <a:r>
              <a:rPr lang="en-US" altLang="zh-TW" sz="1200" b="1" dirty="0">
                <a:solidFill>
                  <a:schemeClr val="bg1"/>
                </a:solidFill>
              </a:rPr>
              <a:t>4K NDI PTZ Camera, VC-A71SN</a:t>
            </a: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19138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719138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719138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719138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719138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71913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71913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71913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719138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r" defTabSz="719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83D17-2ABA-42EA-805A-A37E986999C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新細明體" pitchFamily="18" charset="-120"/>
                <a:cs typeface="+mn-cs"/>
              </a:rPr>
              <a:pPr marL="0" marR="0" lvl="0" indent="0" algn="r" defTabSz="719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186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 with </a:t>
            </a:r>
            <a:r>
              <a:rPr lang="en-US" altLang="zh-TW" sz="1200" u="none" strike="noStrike" dirty="0">
                <a:effectLst/>
              </a:rPr>
              <a:t>Panasonic  AW-UE80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TW" sz="1200" u="none" strike="noStrike" dirty="0">
                <a:effectLst/>
              </a:rPr>
              <a:t>Lumens  VC-A71SN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12G SDI and USB output, and 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Calibri" panose="020F0502020204030204" pitchFamily="34" charset="0"/>
              </a:rPr>
              <a:t>supports the latest version of the NDI protocol, NDI HX3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2AE73-1CA2-401B-B18F-7F01CB55931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202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VC-A71SN can be used with VS-KB30 or KB20 to control, or you can use LC200 or LC100 to record or do the live streaming.</a:t>
            </a:r>
            <a:endParaRPr lang="en-US" altLang="zh-TW" sz="1200" b="0" dirty="0">
              <a:solidFill>
                <a:schemeClr val="bg1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dirty="0">
              <a:solidFill>
                <a:schemeClr val="bg1"/>
              </a:solidFill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272C8-7959-41F7-A88B-6B131401A695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050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It can also integrate with Third-party products like stream deck or you can stream to different platforms or use with Broadcasting Software.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2AE73-1CA2-401B-B18F-7F01CB55931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56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VC-A71SN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4K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NDI PTZ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Camera, with NDI HX3 and 12G-SDI.</a:t>
            </a: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zh-TW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color is available for black and white.</a:t>
            </a:r>
          </a:p>
          <a:p>
            <a:r>
              <a:rPr lang="en-US" altLang="zh-TW" dirty="0"/>
              <a:t>It is NDAA and TAA </a:t>
            </a:r>
            <a:r>
              <a:rPr lang="en-US" altLang="zh-TW" sz="1200" dirty="0">
                <a:solidFill>
                  <a:schemeClr val="bg1"/>
                </a:solidFill>
                <a:cs typeface="Calibri" panose="020F0502020204030204" pitchFamily="34" charset="0"/>
              </a:rPr>
              <a:t>Compliant. and it comes with 5-year</a:t>
            </a:r>
            <a:r>
              <a:rPr lang="en-US" altLang="zh-TW" sz="1200" baseline="0" dirty="0">
                <a:solidFill>
                  <a:schemeClr val="bg1"/>
                </a:solidFill>
                <a:cs typeface="Calibri" panose="020F0502020204030204" pitchFamily="34" charset="0"/>
              </a:rPr>
              <a:t> warranty.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2AE73-1CA2-401B-B18F-7F01CB55931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58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/>
              <a:t>It has the smooth pan tilt, IR receiver, and status LED.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2AE73-1CA2-401B-B18F-7F01CB55931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153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back, we have DC 12V input, Kensington lock port, IR Select ID, USB 3, 12-SDI port, RS232, HDMI, RS-422 port, Output Switch,  Audio input, And Ethernet port.</a:t>
            </a:r>
            <a:endParaRPr lang="en-US" altLang="zh-TW" sz="1200" dirty="0">
              <a:solidFill>
                <a:srgbClr val="008ED3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2AE73-1CA2-401B-B18F-7F01CB55931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9634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You can use Lumens software Deployment tool 2, Camera Controller, </a:t>
            </a:r>
            <a:r>
              <a:rPr lang="en-US" altLang="zh-TW" dirty="0" err="1"/>
              <a:t>CamConnect</a:t>
            </a:r>
            <a:r>
              <a:rPr lang="en-US" altLang="zh-TW" dirty="0"/>
              <a:t> and Virtual Camera with VC-A71SN.</a:t>
            </a:r>
          </a:p>
          <a:p>
            <a:r>
              <a:rPr lang="en-US" altLang="zh-TW" dirty="0"/>
              <a:t>If you need to ceil the camera, you can use WM12 PTZ Wall mount. and use remote or webpage to control.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2AE73-1CA2-401B-B18F-7F01CB55931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205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are some key features of VC A71SN.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4K 60 frame and 30x optical zoom,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12G-SDI, HDMI, Ethernet, USB 3 output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Supports NDI|HX3 and HX2 , RTSP , RTMP , RTMPS , MPEG-TS , SRT </a:t>
            </a:r>
            <a:endParaRPr lang="zh-TW" altLang="zh-TW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Supports </a:t>
            </a:r>
            <a:r>
              <a:rPr lang="en-US" altLang="zh-TW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FreeD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protocol for live VR,AR production</a:t>
            </a:r>
            <a:endParaRPr lang="zh-TW" altLang="zh-TW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BT 2020 / Rec 709 color space support</a:t>
            </a:r>
            <a:endParaRPr lang="zh-TW" altLang="zh-TW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2AE73-1CA2-401B-B18F-7F01CB55931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9646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Calibri" panose="020F0502020204030204" pitchFamily="34" charset="0"/>
              </a:rPr>
              <a:t>VC-A71SN supports the latest version of the NDI protocol, NDI HX3. It delivers very high quality video with ultra-low latency and connects directly to NDI networks. </a:t>
            </a:r>
          </a:p>
          <a:p>
            <a:endParaRPr lang="en-US" altLang="zh-TW" dirty="0"/>
          </a:p>
          <a:p>
            <a:pPr algn="l"/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Calibri" panose="020F0502020204030204" pitchFamily="34" charset="0"/>
              </a:rPr>
              <a:t>It is equipped with an 12G SDI video output. This port delivers </a:t>
            </a:r>
            <a:r>
              <a:rPr lang="en-US" altLang="zh-TW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Calibri" panose="020F0502020204030204" pitchFamily="34" charset="0"/>
              </a:rPr>
              <a:t>UltraHD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Calibri" panose="020F0502020204030204" pitchFamily="34" charset="0"/>
              </a:rPr>
              <a:t> at up-to 60 frames a second, meaning it can capture fast motion and deliver smooth video output. </a:t>
            </a:r>
          </a:p>
          <a:p>
            <a:endParaRPr lang="en-US" altLang="zh-TW" dirty="0"/>
          </a:p>
          <a:p>
            <a:pPr algn="l"/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Calibri" panose="020F0502020204030204" pitchFamily="34" charset="0"/>
              </a:rPr>
              <a:t>It supports the BT 2020 color gamut for wide and precise color reproduction.</a:t>
            </a:r>
          </a:p>
          <a:p>
            <a:pPr algn="l"/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Calibri" panose="020F0502020204030204" pitchFamily="34" charset="0"/>
              </a:rPr>
              <a:t>With BT 2020, VC A71SN will be easy to match other cameras and deliver video output optimized for new generation </a:t>
            </a:r>
            <a:r>
              <a:rPr lang="en-US" altLang="zh-TW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Calibri" panose="020F0502020204030204" pitchFamily="34" charset="0"/>
              </a:rPr>
              <a:t>UltraHD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Calibri" panose="020F0502020204030204" pitchFamily="34" charset="0"/>
              </a:rPr>
              <a:t> monitors.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2AE73-1CA2-401B-B18F-7F01CB55931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317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Myriad Pro" panose="020B0503030403020204"/>
              </a:rPr>
              <a:t> VC A71SN supports the Free D protocol. This enables users to work with Virtual Reality and Augmented Reality sets without the need for </a:t>
            </a: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Calibri" panose="020F0502020204030204" pitchFamily="34" charset="0"/>
              </a:rPr>
              <a:t>additional sensors.</a:t>
            </a:r>
            <a:endParaRPr lang="en-US" altLang="zh-TW" sz="1800" b="0" i="0" u="none" strike="noStrike" baseline="0" dirty="0">
              <a:solidFill>
                <a:srgbClr val="000000"/>
              </a:solidFill>
              <a:latin typeface="Myriad Pro" panose="020B0503030403020204"/>
            </a:endParaRPr>
          </a:p>
          <a:p>
            <a:endParaRPr lang="en-US" altLang="zh-TW" sz="1800" b="0" i="0" u="none" strike="noStrike" baseline="0" dirty="0">
              <a:solidFill>
                <a:srgbClr val="000000"/>
              </a:solidFill>
              <a:latin typeface="Myriad Pro" panose="020B0503030403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Calibri" panose="020F0502020204030204" pitchFamily="34" charset="0"/>
              </a:rPr>
              <a:t>With high-precision motor control and Lumens’ innovative mechanical transmission mechanism, VC-A71SN achieves smooth, high-speed movement without any judder. The speed of movement is fully customizable.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2AE73-1CA2-401B-B18F-7F01CB55931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827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dirty="0"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t>VC A71SN is the next generation product of VC A71PN, it supports 12G-SDI, USB3, NDI HX3 more than VC A71PN.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2AE73-1CA2-401B-B18F-7F01CB55931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44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79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60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931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 xtra: blank page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538" y="323614"/>
            <a:ext cx="1499032" cy="352273"/>
          </a:xfrm>
          <a:prstGeom prst="rect">
            <a:avLst/>
          </a:prstGeom>
        </p:spPr>
      </p:pic>
      <p:sp>
        <p:nvSpPr>
          <p:cNvPr id="8" name="文字方塊 7"/>
          <p:cNvSpPr txBox="1"/>
          <p:nvPr userDrawn="1"/>
        </p:nvSpPr>
        <p:spPr>
          <a:xfrm>
            <a:off x="7505804" y="6581001"/>
            <a:ext cx="4777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Changes in specification or design may not be done without notification.</a:t>
            </a:r>
            <a:endParaRPr lang="zh-TW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81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 page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9172" y="427366"/>
            <a:ext cx="9844859" cy="480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Page Title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5" hasCustomPrompt="1"/>
          </p:nvPr>
        </p:nvSpPr>
        <p:spPr>
          <a:xfrm>
            <a:off x="338667" y="1097106"/>
            <a:ext cx="11557000" cy="5289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79736D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TW" dirty="0"/>
              <a:t>content</a:t>
            </a:r>
            <a:endParaRPr lang="zh-TW" altLang="en-US" dirty="0"/>
          </a:p>
        </p:txBody>
      </p:sp>
      <p:sp>
        <p:nvSpPr>
          <p:cNvPr id="15" name="投影片編號版面配置區 5">
            <a:extLst>
              <a:ext uri="{FF2B5EF4-FFF2-40B4-BE49-F238E27FC236}">
                <a16:creationId xmlns:a16="http://schemas.microsoft.com/office/drawing/2014/main" id="{FDB4409A-A237-8046-A1F7-E9916197C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3939" y="6408802"/>
            <a:ext cx="813988" cy="351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rgbClr val="0085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FFC086-7950-F14C-8102-8138C1C87245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13" name="文字版面配置區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2526" y="95924"/>
            <a:ext cx="5009919" cy="311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1" baseline="0">
                <a:solidFill>
                  <a:srgbClr val="79736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 altLang="zh-TW" dirty="0"/>
              <a:t>Subject A &gt; Subject B &gt; Subject C</a:t>
            </a:r>
            <a:endParaRPr lang="zh-TW" alt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44" y="6386225"/>
            <a:ext cx="5544000" cy="31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44" y="12"/>
            <a:ext cx="3264000" cy="3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571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 page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538" y="323614"/>
            <a:ext cx="1499032" cy="352273"/>
          </a:xfrm>
          <a:prstGeom prst="rect">
            <a:avLst/>
          </a:prstGeom>
        </p:spPr>
      </p:pic>
      <p:sp>
        <p:nvSpPr>
          <p:cNvPr id="4" name="文字版面配置區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4624" y="404307"/>
            <a:ext cx="10953984" cy="624427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Page Title</a:t>
            </a:r>
          </a:p>
        </p:txBody>
      </p:sp>
      <p:sp>
        <p:nvSpPr>
          <p:cNvPr id="8" name="文字版面配置區 5"/>
          <p:cNvSpPr>
            <a:spLocks noGrp="1"/>
          </p:cNvSpPr>
          <p:nvPr>
            <p:ph type="body" sz="quarter" idx="14" hasCustomPrompt="1"/>
          </p:nvPr>
        </p:nvSpPr>
        <p:spPr>
          <a:xfrm>
            <a:off x="614624" y="1200725"/>
            <a:ext cx="10953984" cy="51854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dirty="0"/>
              <a:t>Text</a:t>
            </a:r>
            <a:endParaRPr lang="zh-TW" altLang="en-US" dirty="0"/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7505804" y="6581001"/>
            <a:ext cx="4777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Changes in specification or design may not be done without notification.</a:t>
            </a:r>
            <a:endParaRPr lang="zh-TW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510" y="0"/>
            <a:ext cx="319765" cy="6858000"/>
          </a:xfrm>
          <a:prstGeom prst="rect">
            <a:avLst/>
          </a:prstGeom>
          <a:solidFill>
            <a:srgbClr val="1C8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34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 Cover"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1000">
              <a:schemeClr val="tx1">
                <a:lumMod val="85000"/>
                <a:lumOff val="1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3"/>
          <a:stretch/>
        </p:blipFill>
        <p:spPr>
          <a:xfrm>
            <a:off x="527382" y="356660"/>
            <a:ext cx="3056468" cy="698513"/>
          </a:xfrm>
          <a:prstGeom prst="rect">
            <a:avLst/>
          </a:prstGeom>
        </p:spPr>
      </p:pic>
      <p:sp>
        <p:nvSpPr>
          <p:cNvPr id="4" name="橢圓 3"/>
          <p:cNvSpPr/>
          <p:nvPr userDrawn="1"/>
        </p:nvSpPr>
        <p:spPr>
          <a:xfrm>
            <a:off x="5903979" y="1220755"/>
            <a:ext cx="2651760" cy="2651760"/>
          </a:xfrm>
          <a:prstGeom prst="ellipse">
            <a:avLst/>
          </a:prstGeom>
          <a:gradFill>
            <a:gsLst>
              <a:gs pos="100000">
                <a:srgbClr val="0083CD"/>
              </a:gs>
              <a:gs pos="0">
                <a:srgbClr val="66FFFF"/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31" name="矩形 30"/>
          <p:cNvSpPr/>
          <p:nvPr userDrawn="1"/>
        </p:nvSpPr>
        <p:spPr>
          <a:xfrm>
            <a:off x="11705825" y="5903053"/>
            <a:ext cx="60959" cy="592504"/>
          </a:xfrm>
          <a:prstGeom prst="rect">
            <a:avLst/>
          </a:prstGeom>
          <a:solidFill>
            <a:srgbClr val="B3B3B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cxnSp>
        <p:nvCxnSpPr>
          <p:cNvPr id="1025" name="直線接點 1024"/>
          <p:cNvCxnSpPr/>
          <p:nvPr userDrawn="1"/>
        </p:nvCxnSpPr>
        <p:spPr>
          <a:xfrm>
            <a:off x="7352849" y="356659"/>
            <a:ext cx="4265675" cy="0"/>
          </a:xfrm>
          <a:prstGeom prst="line">
            <a:avLst/>
          </a:prstGeom>
          <a:ln w="12700">
            <a:solidFill>
              <a:srgbClr val="777777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6" name="群組 1025"/>
          <p:cNvGrpSpPr/>
          <p:nvPr userDrawn="1"/>
        </p:nvGrpSpPr>
        <p:grpSpPr>
          <a:xfrm>
            <a:off x="11041135" y="5916801"/>
            <a:ext cx="550437" cy="551812"/>
            <a:chOff x="7884368" y="4040128"/>
            <a:chExt cx="809311" cy="811332"/>
          </a:xfrm>
        </p:grpSpPr>
        <p:grpSp>
          <p:nvGrpSpPr>
            <p:cNvPr id="11" name="群組 10"/>
            <p:cNvGrpSpPr/>
            <p:nvPr userDrawn="1"/>
          </p:nvGrpSpPr>
          <p:grpSpPr>
            <a:xfrm>
              <a:off x="8316414" y="4473265"/>
              <a:ext cx="377265" cy="378195"/>
              <a:chOff x="6948269" y="1608102"/>
              <a:chExt cx="1195872" cy="1198817"/>
            </a:xfrm>
            <a:solidFill>
              <a:srgbClr val="B3B3B3">
                <a:alpha val="53000"/>
              </a:srgbClr>
            </a:solidFill>
          </p:grpSpPr>
          <p:sp>
            <p:nvSpPr>
              <p:cNvPr id="22" name="橢圓 21"/>
              <p:cNvSpPr/>
              <p:nvPr userDrawn="1"/>
            </p:nvSpPr>
            <p:spPr>
              <a:xfrm rot="2993082">
                <a:off x="6948269" y="1611057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23" name="橢圓 22"/>
              <p:cNvSpPr/>
              <p:nvPr userDrawn="1"/>
            </p:nvSpPr>
            <p:spPr>
              <a:xfrm rot="2993082">
                <a:off x="6948270" y="2052386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24" name="橢圓 23"/>
              <p:cNvSpPr/>
              <p:nvPr userDrawn="1"/>
            </p:nvSpPr>
            <p:spPr>
              <a:xfrm rot="2993082">
                <a:off x="6948272" y="2493715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25" name="橢圓 24"/>
              <p:cNvSpPr/>
              <p:nvPr userDrawn="1"/>
            </p:nvSpPr>
            <p:spPr>
              <a:xfrm rot="2993082">
                <a:off x="7389601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26" name="橢圓 25"/>
              <p:cNvSpPr/>
              <p:nvPr userDrawn="1"/>
            </p:nvSpPr>
            <p:spPr>
              <a:xfrm rot="2993082">
                <a:off x="7389602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27" name="橢圓 26"/>
              <p:cNvSpPr/>
              <p:nvPr userDrawn="1"/>
            </p:nvSpPr>
            <p:spPr>
              <a:xfrm rot="2993082">
                <a:off x="7389604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28" name="橢圓 27"/>
              <p:cNvSpPr/>
              <p:nvPr userDrawn="1"/>
            </p:nvSpPr>
            <p:spPr>
              <a:xfrm rot="2993082">
                <a:off x="7830934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29" name="橢圓 28"/>
              <p:cNvSpPr/>
              <p:nvPr userDrawn="1"/>
            </p:nvSpPr>
            <p:spPr>
              <a:xfrm rot="2993082">
                <a:off x="7830935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30" name="橢圓 29"/>
              <p:cNvSpPr/>
              <p:nvPr userDrawn="1"/>
            </p:nvSpPr>
            <p:spPr>
              <a:xfrm rot="2993082">
                <a:off x="7830937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56" name="群組 55"/>
            <p:cNvGrpSpPr/>
            <p:nvPr userDrawn="1"/>
          </p:nvGrpSpPr>
          <p:grpSpPr>
            <a:xfrm>
              <a:off x="7884368" y="4473265"/>
              <a:ext cx="377265" cy="378195"/>
              <a:chOff x="6948269" y="1608102"/>
              <a:chExt cx="1195872" cy="1198817"/>
            </a:xfrm>
            <a:solidFill>
              <a:srgbClr val="B3B3B3">
                <a:alpha val="53000"/>
              </a:srgbClr>
            </a:solidFill>
          </p:grpSpPr>
          <p:sp>
            <p:nvSpPr>
              <p:cNvPr id="57" name="橢圓 56"/>
              <p:cNvSpPr/>
              <p:nvPr userDrawn="1"/>
            </p:nvSpPr>
            <p:spPr>
              <a:xfrm rot="2993082">
                <a:off x="6948269" y="1611057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58" name="橢圓 57"/>
              <p:cNvSpPr/>
              <p:nvPr userDrawn="1"/>
            </p:nvSpPr>
            <p:spPr>
              <a:xfrm rot="2993082">
                <a:off x="6948270" y="2052386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59" name="橢圓 58"/>
              <p:cNvSpPr/>
              <p:nvPr userDrawn="1"/>
            </p:nvSpPr>
            <p:spPr>
              <a:xfrm rot="2993082">
                <a:off x="6948272" y="2493715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60" name="橢圓 59"/>
              <p:cNvSpPr/>
              <p:nvPr userDrawn="1"/>
            </p:nvSpPr>
            <p:spPr>
              <a:xfrm rot="2993082">
                <a:off x="7389601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61" name="橢圓 60"/>
              <p:cNvSpPr/>
              <p:nvPr userDrawn="1"/>
            </p:nvSpPr>
            <p:spPr>
              <a:xfrm rot="2993082">
                <a:off x="7389602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62" name="橢圓 61"/>
              <p:cNvSpPr/>
              <p:nvPr userDrawn="1"/>
            </p:nvSpPr>
            <p:spPr>
              <a:xfrm rot="2993082">
                <a:off x="7389604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63" name="橢圓 62"/>
              <p:cNvSpPr/>
              <p:nvPr userDrawn="1"/>
            </p:nvSpPr>
            <p:spPr>
              <a:xfrm rot="2993082">
                <a:off x="7830934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64" name="橢圓 63"/>
              <p:cNvSpPr/>
              <p:nvPr userDrawn="1"/>
            </p:nvSpPr>
            <p:spPr>
              <a:xfrm rot="2993082">
                <a:off x="7830935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65" name="橢圓 64"/>
              <p:cNvSpPr/>
              <p:nvPr userDrawn="1"/>
            </p:nvSpPr>
            <p:spPr>
              <a:xfrm rot="2993082">
                <a:off x="7830937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66" name="群組 65"/>
            <p:cNvGrpSpPr/>
            <p:nvPr userDrawn="1"/>
          </p:nvGrpSpPr>
          <p:grpSpPr>
            <a:xfrm>
              <a:off x="8316414" y="4040128"/>
              <a:ext cx="377265" cy="378195"/>
              <a:chOff x="6948269" y="1608102"/>
              <a:chExt cx="1195872" cy="1198817"/>
            </a:xfrm>
            <a:solidFill>
              <a:srgbClr val="B3B3B3">
                <a:alpha val="53000"/>
              </a:srgbClr>
            </a:solidFill>
          </p:grpSpPr>
          <p:sp>
            <p:nvSpPr>
              <p:cNvPr id="67" name="橢圓 66"/>
              <p:cNvSpPr/>
              <p:nvPr userDrawn="1"/>
            </p:nvSpPr>
            <p:spPr>
              <a:xfrm rot="2993082">
                <a:off x="6948269" y="1611057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68" name="橢圓 67"/>
              <p:cNvSpPr/>
              <p:nvPr userDrawn="1"/>
            </p:nvSpPr>
            <p:spPr>
              <a:xfrm rot="2993082">
                <a:off x="6948270" y="2052386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69" name="橢圓 68"/>
              <p:cNvSpPr/>
              <p:nvPr userDrawn="1"/>
            </p:nvSpPr>
            <p:spPr>
              <a:xfrm rot="2993082">
                <a:off x="6948272" y="2493715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70" name="橢圓 69"/>
              <p:cNvSpPr/>
              <p:nvPr userDrawn="1"/>
            </p:nvSpPr>
            <p:spPr>
              <a:xfrm rot="2993082">
                <a:off x="7389601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71" name="橢圓 70"/>
              <p:cNvSpPr/>
              <p:nvPr userDrawn="1"/>
            </p:nvSpPr>
            <p:spPr>
              <a:xfrm rot="2993082">
                <a:off x="7389602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72" name="橢圓 71"/>
              <p:cNvSpPr/>
              <p:nvPr userDrawn="1"/>
            </p:nvSpPr>
            <p:spPr>
              <a:xfrm rot="2993082">
                <a:off x="7389604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73" name="橢圓 72"/>
              <p:cNvSpPr/>
              <p:nvPr userDrawn="1"/>
            </p:nvSpPr>
            <p:spPr>
              <a:xfrm rot="2993082">
                <a:off x="7830934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74" name="橢圓 73"/>
              <p:cNvSpPr/>
              <p:nvPr userDrawn="1"/>
            </p:nvSpPr>
            <p:spPr>
              <a:xfrm rot="2993082">
                <a:off x="7830935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75" name="橢圓 74"/>
              <p:cNvSpPr/>
              <p:nvPr userDrawn="1"/>
            </p:nvSpPr>
            <p:spPr>
              <a:xfrm rot="2993082">
                <a:off x="7830937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76" name="群組 75"/>
            <p:cNvGrpSpPr/>
            <p:nvPr userDrawn="1"/>
          </p:nvGrpSpPr>
          <p:grpSpPr>
            <a:xfrm>
              <a:off x="7884368" y="4040128"/>
              <a:ext cx="377265" cy="378195"/>
              <a:chOff x="6948269" y="1608102"/>
              <a:chExt cx="1195872" cy="1198817"/>
            </a:xfrm>
            <a:solidFill>
              <a:srgbClr val="B3B3B3">
                <a:alpha val="53000"/>
              </a:srgbClr>
            </a:solidFill>
          </p:grpSpPr>
          <p:sp>
            <p:nvSpPr>
              <p:cNvPr id="77" name="橢圓 76"/>
              <p:cNvSpPr/>
              <p:nvPr userDrawn="1"/>
            </p:nvSpPr>
            <p:spPr>
              <a:xfrm rot="2993082">
                <a:off x="6948269" y="1611057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78" name="橢圓 77"/>
              <p:cNvSpPr/>
              <p:nvPr userDrawn="1"/>
            </p:nvSpPr>
            <p:spPr>
              <a:xfrm rot="2993082">
                <a:off x="6948270" y="2052386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79" name="橢圓 78"/>
              <p:cNvSpPr/>
              <p:nvPr userDrawn="1"/>
            </p:nvSpPr>
            <p:spPr>
              <a:xfrm rot="2993082">
                <a:off x="6948272" y="2493715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80" name="橢圓 79"/>
              <p:cNvSpPr/>
              <p:nvPr userDrawn="1"/>
            </p:nvSpPr>
            <p:spPr>
              <a:xfrm rot="2993082">
                <a:off x="7389601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81" name="橢圓 80"/>
              <p:cNvSpPr/>
              <p:nvPr userDrawn="1"/>
            </p:nvSpPr>
            <p:spPr>
              <a:xfrm rot="2993082">
                <a:off x="7389602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82" name="橢圓 81"/>
              <p:cNvSpPr/>
              <p:nvPr userDrawn="1"/>
            </p:nvSpPr>
            <p:spPr>
              <a:xfrm rot="2993082">
                <a:off x="7389604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83" name="橢圓 82"/>
              <p:cNvSpPr/>
              <p:nvPr userDrawn="1"/>
            </p:nvSpPr>
            <p:spPr>
              <a:xfrm rot="2993082">
                <a:off x="7830934" y="1608102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84" name="橢圓 83"/>
              <p:cNvSpPr/>
              <p:nvPr userDrawn="1"/>
            </p:nvSpPr>
            <p:spPr>
              <a:xfrm rot="2993082">
                <a:off x="7830935" y="2049431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85" name="橢圓 84"/>
              <p:cNvSpPr/>
              <p:nvPr userDrawn="1"/>
            </p:nvSpPr>
            <p:spPr>
              <a:xfrm rot="2993082">
                <a:off x="7830937" y="2490760"/>
                <a:ext cx="313204" cy="313204"/>
              </a:xfrm>
              <a:prstGeom prst="ellipse">
                <a:avLst/>
              </a:prstGeom>
              <a:grpFill/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</p:grpSp>
      <p:cxnSp>
        <p:nvCxnSpPr>
          <p:cNvPr id="87" name="直線接點 86"/>
          <p:cNvCxnSpPr/>
          <p:nvPr userDrawn="1"/>
        </p:nvCxnSpPr>
        <p:spPr>
          <a:xfrm flipH="1">
            <a:off x="527382" y="6387029"/>
            <a:ext cx="2491548" cy="0"/>
          </a:xfrm>
          <a:prstGeom prst="line">
            <a:avLst/>
          </a:prstGeom>
          <a:ln w="12700">
            <a:solidFill>
              <a:srgbClr val="777777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 userDrawn="1"/>
        </p:nvCxnSpPr>
        <p:spPr>
          <a:xfrm>
            <a:off x="527382" y="5718592"/>
            <a:ext cx="1" cy="672075"/>
          </a:xfrm>
          <a:prstGeom prst="line">
            <a:avLst/>
          </a:prstGeom>
          <a:ln w="12700">
            <a:solidFill>
              <a:srgbClr val="777777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96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53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95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19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915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71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009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88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72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8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592215" y="3430659"/>
            <a:ext cx="63787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bg1"/>
                </a:solidFill>
              </a:rPr>
              <a:t>4K</a:t>
            </a:r>
            <a:r>
              <a:rPr lang="zh-TW" altLang="en-US" sz="4800" b="1" dirty="0">
                <a:solidFill>
                  <a:schemeClr val="bg1"/>
                </a:solidFill>
              </a:rPr>
              <a:t> </a:t>
            </a:r>
            <a:r>
              <a:rPr lang="en-US" altLang="zh-TW" sz="4800" b="1" dirty="0">
                <a:solidFill>
                  <a:schemeClr val="bg1"/>
                </a:solidFill>
              </a:rPr>
              <a:t>NDI®</a:t>
            </a:r>
            <a:r>
              <a:rPr lang="zh-TW" altLang="en-US" sz="4800" b="1" dirty="0">
                <a:solidFill>
                  <a:schemeClr val="bg1"/>
                </a:solidFill>
              </a:rPr>
              <a:t> </a:t>
            </a:r>
            <a:r>
              <a:rPr lang="en-US" altLang="zh-TW" sz="4800" b="1" dirty="0">
                <a:solidFill>
                  <a:schemeClr val="bg1"/>
                </a:solidFill>
              </a:rPr>
              <a:t>PTZ</a:t>
            </a:r>
            <a:r>
              <a:rPr lang="zh-TW" alt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>
                <a:solidFill>
                  <a:schemeClr val="bg1"/>
                </a:solidFill>
              </a:rPr>
              <a:t>Camera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with</a:t>
            </a:r>
            <a:r>
              <a:rPr lang="en-US" altLang="zh-TW" sz="2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lang="en-US" altLang="zh-TW" sz="2800" b="1" dirty="0">
                <a:solidFill>
                  <a:schemeClr val="bg1"/>
                </a:solidFill>
              </a:rPr>
              <a:t>NDI®|HX3 and 12G-SDI</a:t>
            </a:r>
            <a:r>
              <a:rPr lang="en-US" altLang="zh-TW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zh-TW" sz="4800" b="1" dirty="0">
                <a:solidFill>
                  <a:schemeClr val="bg1"/>
                </a:solidFill>
              </a:rPr>
              <a:t>Product </a:t>
            </a:r>
            <a:r>
              <a:rPr lang="en-US" sz="48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98914" y="2548642"/>
            <a:ext cx="3183436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867" b="1" dirty="0">
                <a:gradFill flip="none" rotWithShape="1">
                  <a:gsLst>
                    <a:gs pos="100000">
                      <a:srgbClr val="0083CD"/>
                    </a:gs>
                    <a:gs pos="0">
                      <a:srgbClr val="66FFFF"/>
                    </a:gs>
                  </a:gsLst>
                  <a:lin ang="5400000" scaled="0"/>
                  <a:tileRect/>
                </a:gradFill>
                <a:latin typeface="+mj-lt"/>
              </a:rPr>
              <a:t>VC-A71SN</a:t>
            </a:r>
            <a:endParaRPr lang="en-US" sz="5867" b="1" dirty="0">
              <a:gradFill flip="none" rotWithShape="1">
                <a:gsLst>
                  <a:gs pos="100000">
                    <a:srgbClr val="0083CD"/>
                  </a:gs>
                  <a:gs pos="0">
                    <a:srgbClr val="66FFFF"/>
                  </a:gs>
                </a:gsLst>
                <a:lin ang="5400000" scaled="0"/>
                <a:tileRect/>
              </a:gradFill>
              <a:latin typeface="+mj-lt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900FE7F-682E-4CC1-AA06-94DC62034E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0" t="14329" r="26918" b="12083"/>
          <a:stretch/>
        </p:blipFill>
        <p:spPr>
          <a:xfrm>
            <a:off x="7225166" y="2260059"/>
            <a:ext cx="2959380" cy="355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0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68F9D3D-D887-46C4-90FE-E2CF8DC99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809883"/>
              </p:ext>
            </p:extLst>
          </p:nvPr>
        </p:nvGraphicFramePr>
        <p:xfrm>
          <a:off x="1021928" y="1161998"/>
          <a:ext cx="10200811" cy="5442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6237">
                  <a:extLst>
                    <a:ext uri="{9D8B030D-6E8A-4147-A177-3AD203B41FA5}">
                      <a16:colId xmlns:a16="http://schemas.microsoft.com/office/drawing/2014/main" val="3646402362"/>
                    </a:ext>
                  </a:extLst>
                </a:gridCol>
                <a:gridCol w="1718950">
                  <a:extLst>
                    <a:ext uri="{9D8B030D-6E8A-4147-A177-3AD203B41FA5}">
                      <a16:colId xmlns:a16="http://schemas.microsoft.com/office/drawing/2014/main" val="515643815"/>
                    </a:ext>
                  </a:extLst>
                </a:gridCol>
                <a:gridCol w="3717812">
                  <a:extLst>
                    <a:ext uri="{9D8B030D-6E8A-4147-A177-3AD203B41FA5}">
                      <a16:colId xmlns:a16="http://schemas.microsoft.com/office/drawing/2014/main" val="3599193815"/>
                    </a:ext>
                  </a:extLst>
                </a:gridCol>
                <a:gridCol w="3717812">
                  <a:extLst>
                    <a:ext uri="{9D8B030D-6E8A-4147-A177-3AD203B41FA5}">
                      <a16:colId xmlns:a16="http://schemas.microsoft.com/office/drawing/2014/main" val="1173969814"/>
                    </a:ext>
                  </a:extLst>
                </a:gridCol>
              </a:tblGrid>
              <a:tr h="407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Item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Model</a:t>
                      </a:r>
                      <a:r>
                        <a:rPr lang="en-US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 Name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Lumens  </a:t>
                      </a:r>
                      <a:r>
                        <a:rPr lang="en-US" altLang="zh-TW" sz="1800" u="none" strike="noStrike" dirty="0">
                          <a:effectLst/>
                        </a:rPr>
                        <a:t>VC-A71SN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Panasonic  </a:t>
                      </a:r>
                      <a:r>
                        <a:rPr lang="en-US" altLang="zh-TW" sz="1800" u="none" strike="noStrike" dirty="0">
                          <a:effectLst/>
                        </a:rPr>
                        <a:t>AW-UE80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1579208277"/>
                  </a:ext>
                </a:extLst>
              </a:tr>
              <a:tr h="191221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Camera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Price(USD)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$ 4,495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$ 5,500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69730783"/>
                  </a:ext>
                </a:extLst>
              </a:tr>
              <a:tr h="1912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Video Format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4K60p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4K60p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3960363054"/>
                  </a:ext>
                </a:extLst>
              </a:tr>
              <a:tr h="1912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Sensor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1/1.8" 9.17 MP CMOS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1/2.5" MOS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2776332998"/>
                  </a:ext>
                </a:extLst>
              </a:tr>
              <a:tr h="1912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Video Output Interface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12G-SDI</a:t>
                      </a:r>
                      <a:r>
                        <a:rPr lang="en-US" sz="1200" u="none" strike="noStrike" dirty="0">
                          <a:effectLst/>
                        </a:rPr>
                        <a:t>, HDMI2.0, Ethernet,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USB3.0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3G-SDI, HDMI, Ethernet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3877217284"/>
                  </a:ext>
                </a:extLst>
              </a:tr>
              <a:tr h="1912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Optical Zoom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30x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24x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146854760"/>
                  </a:ext>
                </a:extLst>
              </a:tr>
              <a:tr h="1912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Horizontal Viewing Angle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63°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74.1°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830619518"/>
                  </a:ext>
                </a:extLst>
              </a:tr>
              <a:tr h="1912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Focal Length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6.5mm ~ 202mm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4.12 ~ 98.9 mm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213395573"/>
                  </a:ext>
                </a:extLst>
              </a:tr>
              <a:tr h="3762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Minimum Object Distance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1.5m (Wide/Tele)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100 mm(Wide)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1200 mm(Tele)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2086578090"/>
                  </a:ext>
                </a:extLst>
              </a:tr>
              <a:tr h="1912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Focus System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Auto, Manual, Smart AF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Auto, Manual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949696154"/>
                  </a:ext>
                </a:extLst>
              </a:tr>
              <a:tr h="1912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Genlock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2005946918"/>
                  </a:ext>
                </a:extLst>
              </a:tr>
              <a:tr h="1912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Image Stabilization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OIS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3430484503"/>
                  </a:ext>
                </a:extLst>
              </a:tr>
              <a:tr h="1912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AR/VR systems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</a:rPr>
                        <a:t>FreeD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err="1">
                          <a:solidFill>
                            <a:schemeClr val="dk1"/>
                          </a:solidFill>
                          <a:effectLst/>
                        </a:rPr>
                        <a:t>FreeD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922589503"/>
                  </a:ext>
                </a:extLst>
              </a:tr>
              <a:tr h="2416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Pan &amp; Tilt 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Motor Type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Stepping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Direct Drive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3762619480"/>
                  </a:ext>
                </a:extLst>
              </a:tr>
              <a:tr h="3762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Output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HDMI/SDI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HDMI : 4Kp60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12G-SDI : 4Kp60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HDMI : 4Kp60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3G-SDI : 1080p60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2827764826"/>
                  </a:ext>
                </a:extLst>
              </a:tr>
              <a:tr h="5614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IP Stream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HEVC 4Kp60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H.264 1080p60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H.264 360p30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HEVC 1080p60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1236732390"/>
                  </a:ext>
                </a:extLst>
              </a:tr>
              <a:tr h="3762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USB Output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H.264 2160p30fps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MJPEG 1080p30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1913544619"/>
                  </a:ext>
                </a:extLst>
              </a:tr>
              <a:tr h="3086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Network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Stream Protocol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RTSP / RTMP / RTMPS / MPEG-TS / SRT 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NDI|HX3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RTSP / RTMP / MPEG-TS / SRT / NDI|HX / HB NDI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3784474642"/>
                  </a:ext>
                </a:extLst>
              </a:tr>
              <a:tr h="3086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Camera </a:t>
                      </a:r>
                      <a:br>
                        <a:rPr lang="en-US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Control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Protocol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VISCA  / PELCO D / NDI|HX / UVC / ONVIF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Panasonic / NDI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510522334"/>
                  </a:ext>
                </a:extLst>
              </a:tr>
              <a:tr h="1912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UVC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2790545199"/>
                  </a:ext>
                </a:extLst>
              </a:tr>
              <a:tr h="1912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UAC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118270164"/>
                  </a:ext>
                </a:extLst>
              </a:tr>
            </a:tbl>
          </a:graphicData>
        </a:graphic>
      </p:graphicFrame>
      <p:sp>
        <p:nvSpPr>
          <p:cNvPr id="8" name="文字版面配置區 2"/>
          <p:cNvSpPr>
            <a:spLocks noGrp="1"/>
          </p:cNvSpPr>
          <p:nvPr>
            <p:ph type="body" sz="quarter" idx="4294967295"/>
          </p:nvPr>
        </p:nvSpPr>
        <p:spPr>
          <a:xfrm>
            <a:off x="802689" y="316614"/>
            <a:ext cx="5473823" cy="6812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400" b="1" dirty="0">
                <a:solidFill>
                  <a:srgbClr val="0070C0"/>
                </a:solidFill>
              </a:rPr>
              <a:t>Competition</a:t>
            </a:r>
            <a:endParaRPr lang="zh-TW" altLang="en-US" sz="44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Panasonic AW-UE80K PRO PTZ Camera Front">
            <a:extLst>
              <a:ext uri="{FF2B5EF4-FFF2-40B4-BE49-F238E27FC236}">
                <a16:creationId xmlns:a16="http://schemas.microsoft.com/office/drawing/2014/main" id="{177A621F-1DD2-4BB4-B17E-2038BA54F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673" y="265465"/>
            <a:ext cx="1031240" cy="78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69CF96B-CFEA-4350-A434-C29359961E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0" t="14329" r="26918" b="12083"/>
          <a:stretch/>
        </p:blipFill>
        <p:spPr>
          <a:xfrm>
            <a:off x="5398606" y="203582"/>
            <a:ext cx="703408" cy="84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54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2" y="0"/>
            <a:ext cx="5545316" cy="6858000"/>
          </a:xfrm>
          <a:prstGeom prst="rect">
            <a:avLst/>
          </a:prstGeom>
          <a:solidFill>
            <a:srgbClr val="008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2400"/>
          </a:p>
        </p:txBody>
      </p:sp>
      <p:sp>
        <p:nvSpPr>
          <p:cNvPr id="26" name="文字版面配置區 2"/>
          <p:cNvSpPr txBox="1">
            <a:spLocks/>
          </p:cNvSpPr>
          <p:nvPr/>
        </p:nvSpPr>
        <p:spPr>
          <a:xfrm>
            <a:off x="2178468" y="1409395"/>
            <a:ext cx="3390153" cy="66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TW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Lumens Product</a:t>
            </a:r>
          </a:p>
        </p:txBody>
      </p:sp>
      <p:sp>
        <p:nvSpPr>
          <p:cNvPr id="34" name="圓角矩形 33"/>
          <p:cNvSpPr/>
          <p:nvPr/>
        </p:nvSpPr>
        <p:spPr>
          <a:xfrm>
            <a:off x="5991872" y="3279544"/>
            <a:ext cx="2746800" cy="26524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圓角矩形 36"/>
          <p:cNvSpPr/>
          <p:nvPr/>
        </p:nvSpPr>
        <p:spPr>
          <a:xfrm>
            <a:off x="9074851" y="3279544"/>
            <a:ext cx="2744831" cy="26524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手繪多邊形 20"/>
          <p:cNvSpPr/>
          <p:nvPr/>
        </p:nvSpPr>
        <p:spPr>
          <a:xfrm>
            <a:off x="6748302" y="5385652"/>
            <a:ext cx="1179623" cy="506523"/>
          </a:xfrm>
          <a:custGeom>
            <a:avLst/>
            <a:gdLst>
              <a:gd name="connsiteX0" fmla="*/ 0 w 660130"/>
              <a:gd name="connsiteY0" fmla="*/ 0 h 1143000"/>
              <a:gd name="connsiteX1" fmla="*/ 660130 w 660130"/>
              <a:gd name="connsiteY1" fmla="*/ 0 h 1143000"/>
              <a:gd name="connsiteX2" fmla="*/ 660130 w 660130"/>
              <a:gd name="connsiteY2" fmla="*/ 1143000 h 1143000"/>
              <a:gd name="connsiteX3" fmla="*/ 0 w 660130"/>
              <a:gd name="connsiteY3" fmla="*/ 1143000 h 1143000"/>
              <a:gd name="connsiteX4" fmla="*/ 0 w 66013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130" h="1143000">
                <a:moveTo>
                  <a:pt x="0" y="0"/>
                </a:moveTo>
                <a:lnTo>
                  <a:pt x="660130" y="0"/>
                </a:lnTo>
                <a:lnTo>
                  <a:pt x="66013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880" tIns="0" rIns="55880" bIns="0" numCol="1" spcCol="1270" anchor="ctr" anchorCtr="0">
            <a:noAutofit/>
          </a:bodyPr>
          <a:lstStyle/>
          <a:p>
            <a:pPr algn="ctr" defTabSz="651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867" dirty="0">
                <a:latin typeface="+mj-lt"/>
                <a:cs typeface="Calibri" panose="020F0502020204030204" pitchFamily="34" charset="0"/>
              </a:rPr>
              <a:t>Control</a:t>
            </a:r>
            <a:endParaRPr lang="zh-TW" altLang="en-US" sz="1867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0" name="手繪多邊形 29"/>
          <p:cNvSpPr/>
          <p:nvPr/>
        </p:nvSpPr>
        <p:spPr>
          <a:xfrm>
            <a:off x="9852810" y="5385652"/>
            <a:ext cx="1181217" cy="506523"/>
          </a:xfrm>
          <a:custGeom>
            <a:avLst/>
            <a:gdLst>
              <a:gd name="connsiteX0" fmla="*/ 0 w 660130"/>
              <a:gd name="connsiteY0" fmla="*/ 0 h 1143000"/>
              <a:gd name="connsiteX1" fmla="*/ 660130 w 660130"/>
              <a:gd name="connsiteY1" fmla="*/ 0 h 1143000"/>
              <a:gd name="connsiteX2" fmla="*/ 660130 w 660130"/>
              <a:gd name="connsiteY2" fmla="*/ 1143000 h 1143000"/>
              <a:gd name="connsiteX3" fmla="*/ 0 w 660130"/>
              <a:gd name="connsiteY3" fmla="*/ 1143000 h 1143000"/>
              <a:gd name="connsiteX4" fmla="*/ 0 w 66013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130" h="1143000">
                <a:moveTo>
                  <a:pt x="0" y="0"/>
                </a:moveTo>
                <a:lnTo>
                  <a:pt x="660130" y="0"/>
                </a:lnTo>
                <a:lnTo>
                  <a:pt x="66013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880" tIns="0" rIns="55880" bIns="0" numCol="1" spcCol="1270" anchor="ctr" anchorCtr="0">
            <a:noAutofit/>
          </a:bodyPr>
          <a:lstStyle/>
          <a:p>
            <a:pPr algn="ctr" defTabSz="651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867" dirty="0">
                <a:latin typeface="+mj-lt"/>
                <a:cs typeface="Calibri" panose="020F0502020204030204" pitchFamily="34" charset="0"/>
              </a:rPr>
              <a:t>Media Processor</a:t>
            </a:r>
            <a:endParaRPr lang="zh-TW" altLang="en-US" sz="1867" dirty="0"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135727" y="3407097"/>
            <a:ext cx="1387992" cy="893476"/>
            <a:chOff x="4603160" y="2628883"/>
            <a:chExt cx="1040994" cy="670107"/>
          </a:xfrm>
        </p:grpSpPr>
        <p:sp>
          <p:nvSpPr>
            <p:cNvPr id="2" name="文字方塊 1"/>
            <p:cNvSpPr txBox="1"/>
            <p:nvPr/>
          </p:nvSpPr>
          <p:spPr>
            <a:xfrm>
              <a:off x="4603160" y="2628883"/>
              <a:ext cx="530963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VS-KB30</a:t>
              </a:r>
            </a:p>
          </p:txBody>
        </p:sp>
        <p:pic>
          <p:nvPicPr>
            <p:cNvPr id="40" name="圖片 3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6687" y="2852270"/>
              <a:ext cx="997467" cy="446720"/>
            </a:xfrm>
            <a:prstGeom prst="rect">
              <a:avLst/>
            </a:prstGeom>
          </p:spPr>
        </p:pic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224" y="4271469"/>
            <a:ext cx="1644805" cy="1233604"/>
          </a:xfrm>
          <a:prstGeom prst="rect">
            <a:avLst/>
          </a:prstGeom>
        </p:spPr>
      </p:pic>
      <p:sp>
        <p:nvSpPr>
          <p:cNvPr id="43" name="文字方塊 42"/>
          <p:cNvSpPr txBox="1"/>
          <p:nvPr/>
        </p:nvSpPr>
        <p:spPr>
          <a:xfrm>
            <a:off x="7832905" y="4536338"/>
            <a:ext cx="624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VS-K20</a:t>
            </a:r>
          </a:p>
        </p:txBody>
      </p:sp>
      <p:pic>
        <p:nvPicPr>
          <p:cNvPr id="50" name="圖片 49"/>
          <p:cNvPicPr>
            <a:picLocks noChangeAspect="1"/>
          </p:cNvPicPr>
          <p:nvPr/>
        </p:nvPicPr>
        <p:blipFill rotWithShape="1">
          <a:blip r:embed="rId5"/>
          <a:srcRect l="3017" t="-880" r="3687"/>
          <a:stretch/>
        </p:blipFill>
        <p:spPr>
          <a:xfrm>
            <a:off x="0" y="2520188"/>
            <a:ext cx="5545317" cy="4345745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880863" y="694008"/>
            <a:ext cx="366977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en-US" sz="5333" b="1" dirty="0">
                <a:solidFill>
                  <a:schemeClr val="bg1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Integration</a:t>
            </a:r>
          </a:p>
        </p:txBody>
      </p:sp>
      <p:sp>
        <p:nvSpPr>
          <p:cNvPr id="27" name="橢圓 26"/>
          <p:cNvSpPr/>
          <p:nvPr/>
        </p:nvSpPr>
        <p:spPr>
          <a:xfrm>
            <a:off x="7747087" y="617826"/>
            <a:ext cx="2427455" cy="2289013"/>
          </a:xfrm>
          <a:prstGeom prst="ellipse">
            <a:avLst/>
          </a:prstGeom>
          <a:solidFill>
            <a:srgbClr val="B7DEE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t="40777" r="10040" b="39546"/>
          <a:stretch/>
        </p:blipFill>
        <p:spPr>
          <a:xfrm>
            <a:off x="9485075" y="3872934"/>
            <a:ext cx="1933531" cy="398535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4" b="37055"/>
          <a:stretch/>
        </p:blipFill>
        <p:spPr>
          <a:xfrm>
            <a:off x="9485075" y="4560583"/>
            <a:ext cx="1933531" cy="321799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10131120" y="4164912"/>
            <a:ext cx="564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LC200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10131120" y="4881519"/>
            <a:ext cx="564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LC100</a:t>
            </a: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F7D464B5-AAF3-4740-86B2-FE9AB3E00E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0" t="14329" r="26918" b="12083"/>
          <a:stretch/>
        </p:blipFill>
        <p:spPr>
          <a:xfrm>
            <a:off x="8296813" y="964309"/>
            <a:ext cx="1328003" cy="159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25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圓角矩形 29">
            <a:extLst>
              <a:ext uri="{FF2B5EF4-FFF2-40B4-BE49-F238E27FC236}">
                <a16:creationId xmlns:a16="http://schemas.microsoft.com/office/drawing/2014/main" id="{E3BA6EA1-BD7A-4E9B-B494-CB5706CF4236}"/>
              </a:ext>
            </a:extLst>
          </p:cNvPr>
          <p:cNvSpPr/>
          <p:nvPr/>
        </p:nvSpPr>
        <p:spPr>
          <a:xfrm>
            <a:off x="9132734" y="3744249"/>
            <a:ext cx="2703600" cy="2660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矩形 31"/>
          <p:cNvSpPr/>
          <p:nvPr/>
        </p:nvSpPr>
        <p:spPr>
          <a:xfrm>
            <a:off x="2" y="0"/>
            <a:ext cx="5545316" cy="6858000"/>
          </a:xfrm>
          <a:prstGeom prst="rect">
            <a:avLst/>
          </a:prstGeom>
          <a:solidFill>
            <a:srgbClr val="008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2400"/>
          </a:p>
        </p:txBody>
      </p:sp>
      <p:sp>
        <p:nvSpPr>
          <p:cNvPr id="30" name="圓角矩形 29"/>
          <p:cNvSpPr/>
          <p:nvPr/>
        </p:nvSpPr>
        <p:spPr>
          <a:xfrm>
            <a:off x="6167593" y="3744249"/>
            <a:ext cx="2703600" cy="2660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圓角矩形 28"/>
          <p:cNvSpPr/>
          <p:nvPr/>
        </p:nvSpPr>
        <p:spPr>
          <a:xfrm>
            <a:off x="9122693" y="750051"/>
            <a:ext cx="2702305" cy="26619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2875265" y="1424844"/>
            <a:ext cx="2335212" cy="7028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TW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Third-Party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880863" y="694008"/>
            <a:ext cx="366977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spcBef>
                <a:spcPct val="20000"/>
              </a:spcBef>
            </a:pPr>
            <a:r>
              <a:rPr lang="en-US" sz="5333" b="1" dirty="0">
                <a:solidFill>
                  <a:schemeClr val="bg1"/>
                </a:solidFill>
                <a:ea typeface="微軟正黑體" panose="020B0604030504040204" pitchFamily="34" charset="-120"/>
                <a:cs typeface="Calibri" panose="020F0502020204030204" pitchFamily="34" charset="0"/>
              </a:rPr>
              <a:t>Integration</a:t>
            </a:r>
          </a:p>
        </p:txBody>
      </p:sp>
      <p:sp>
        <p:nvSpPr>
          <p:cNvPr id="39" name="手繪多邊形 38"/>
          <p:cNvSpPr/>
          <p:nvPr/>
        </p:nvSpPr>
        <p:spPr>
          <a:xfrm>
            <a:off x="6408347" y="5678997"/>
            <a:ext cx="2172484" cy="506523"/>
          </a:xfrm>
          <a:custGeom>
            <a:avLst/>
            <a:gdLst>
              <a:gd name="connsiteX0" fmla="*/ 0 w 660130"/>
              <a:gd name="connsiteY0" fmla="*/ 0 h 1143000"/>
              <a:gd name="connsiteX1" fmla="*/ 660130 w 660130"/>
              <a:gd name="connsiteY1" fmla="*/ 0 h 1143000"/>
              <a:gd name="connsiteX2" fmla="*/ 660130 w 660130"/>
              <a:gd name="connsiteY2" fmla="*/ 1143000 h 1143000"/>
              <a:gd name="connsiteX3" fmla="*/ 0 w 660130"/>
              <a:gd name="connsiteY3" fmla="*/ 1143000 h 1143000"/>
              <a:gd name="connsiteX4" fmla="*/ 0 w 66013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130" h="1143000">
                <a:moveTo>
                  <a:pt x="0" y="0"/>
                </a:moveTo>
                <a:lnTo>
                  <a:pt x="660130" y="0"/>
                </a:lnTo>
                <a:lnTo>
                  <a:pt x="66013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880" tIns="0" rIns="55880" bIns="0" numCol="1" spcCol="1270" anchor="ctr" anchorCtr="0">
            <a:noAutofit/>
          </a:bodyPr>
          <a:lstStyle/>
          <a:p>
            <a:pPr algn="ctr" defTabSz="651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867" dirty="0">
                <a:latin typeface="+mj-lt"/>
                <a:cs typeface="Calibri" panose="020F0502020204030204" pitchFamily="34" charset="0"/>
              </a:rPr>
              <a:t>Streaming Platform</a:t>
            </a:r>
            <a:endParaRPr lang="zh-TW" altLang="en-US" sz="1867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0" name="手繪多邊形 39"/>
          <p:cNvSpPr/>
          <p:nvPr/>
        </p:nvSpPr>
        <p:spPr>
          <a:xfrm>
            <a:off x="9216624" y="5685817"/>
            <a:ext cx="2554744" cy="506523"/>
          </a:xfrm>
          <a:custGeom>
            <a:avLst/>
            <a:gdLst>
              <a:gd name="connsiteX0" fmla="*/ 0 w 660130"/>
              <a:gd name="connsiteY0" fmla="*/ 0 h 1143000"/>
              <a:gd name="connsiteX1" fmla="*/ 660130 w 660130"/>
              <a:gd name="connsiteY1" fmla="*/ 0 h 1143000"/>
              <a:gd name="connsiteX2" fmla="*/ 660130 w 660130"/>
              <a:gd name="connsiteY2" fmla="*/ 1143000 h 1143000"/>
              <a:gd name="connsiteX3" fmla="*/ 0 w 660130"/>
              <a:gd name="connsiteY3" fmla="*/ 1143000 h 1143000"/>
              <a:gd name="connsiteX4" fmla="*/ 0 w 66013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130" h="1143000">
                <a:moveTo>
                  <a:pt x="0" y="0"/>
                </a:moveTo>
                <a:lnTo>
                  <a:pt x="660130" y="0"/>
                </a:lnTo>
                <a:lnTo>
                  <a:pt x="66013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880" tIns="0" rIns="55880" bIns="0" numCol="1" spcCol="1270" anchor="ctr" anchorCtr="0">
            <a:noAutofit/>
          </a:bodyPr>
          <a:lstStyle/>
          <a:p>
            <a:pPr algn="ctr" defTabSz="651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867" dirty="0">
                <a:latin typeface="+mj-lt"/>
                <a:cs typeface="Calibri" panose="020F0502020204030204" pitchFamily="34" charset="0"/>
              </a:rPr>
              <a:t>Broadcasting Software</a:t>
            </a:r>
            <a:endParaRPr lang="zh-TW" altLang="en-US" sz="1867" dirty="0"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48" name="群組 47"/>
          <p:cNvGrpSpPr/>
          <p:nvPr/>
        </p:nvGrpSpPr>
        <p:grpSpPr>
          <a:xfrm>
            <a:off x="6407210" y="3976162"/>
            <a:ext cx="2174759" cy="1669492"/>
            <a:chOff x="4328478" y="4987692"/>
            <a:chExt cx="2843895" cy="2183166"/>
          </a:xfrm>
        </p:grpSpPr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8478" y="4987692"/>
              <a:ext cx="1526882" cy="797736"/>
            </a:xfrm>
            <a:prstGeom prst="rect">
              <a:avLst/>
            </a:prstGeom>
          </p:spPr>
        </p:pic>
        <p:pic>
          <p:nvPicPr>
            <p:cNvPr id="51" name="圖片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918" y="5143500"/>
              <a:ext cx="968340" cy="378349"/>
            </a:xfrm>
            <a:prstGeom prst="rect">
              <a:avLst/>
            </a:prstGeom>
          </p:spPr>
        </p:pic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1835" y="6266735"/>
              <a:ext cx="940538" cy="314337"/>
            </a:xfrm>
            <a:prstGeom prst="rect">
              <a:avLst/>
            </a:prstGeom>
          </p:spPr>
        </p:pic>
        <p:pic>
          <p:nvPicPr>
            <p:cNvPr id="55" name="圖片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204" y="5761971"/>
              <a:ext cx="831310" cy="235503"/>
            </a:xfrm>
            <a:prstGeom prst="rect">
              <a:avLst/>
            </a:prstGeom>
          </p:spPr>
        </p:pic>
        <p:pic>
          <p:nvPicPr>
            <p:cNvPr id="56" name="圖片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115" y="6162253"/>
              <a:ext cx="1140613" cy="570307"/>
            </a:xfrm>
            <a:prstGeom prst="rect">
              <a:avLst/>
            </a:prstGeom>
          </p:spPr>
        </p:pic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432" y="5809918"/>
              <a:ext cx="968339" cy="261451"/>
            </a:xfrm>
            <a:prstGeom prst="rect">
              <a:avLst/>
            </a:prstGeom>
          </p:spPr>
        </p:pic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612" y="6686414"/>
              <a:ext cx="932500" cy="484444"/>
            </a:xfrm>
            <a:prstGeom prst="rect">
              <a:avLst/>
            </a:prstGeom>
          </p:spPr>
        </p:pic>
      </p:grpSp>
      <p:grpSp>
        <p:nvGrpSpPr>
          <p:cNvPr id="2" name="群組 1"/>
          <p:cNvGrpSpPr/>
          <p:nvPr/>
        </p:nvGrpSpPr>
        <p:grpSpPr>
          <a:xfrm>
            <a:off x="9415265" y="4101744"/>
            <a:ext cx="2157461" cy="1341271"/>
            <a:chOff x="9383763" y="4283766"/>
            <a:chExt cx="2157461" cy="1341271"/>
          </a:xfrm>
        </p:grpSpPr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763" y="5105449"/>
              <a:ext cx="1267796" cy="519588"/>
            </a:xfrm>
            <a:prstGeom prst="rect">
              <a:avLst/>
            </a:prstGeom>
          </p:spPr>
        </p:pic>
        <p:pic>
          <p:nvPicPr>
            <p:cNvPr id="60" name="圖片 5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3932" y="4283766"/>
              <a:ext cx="1739357" cy="635635"/>
            </a:xfrm>
            <a:prstGeom prst="rect">
              <a:avLst/>
            </a:prstGeom>
          </p:spPr>
        </p:pic>
        <p:pic>
          <p:nvPicPr>
            <p:cNvPr id="61" name="圖片 6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8555" y="5048382"/>
              <a:ext cx="452669" cy="452669"/>
            </a:xfrm>
            <a:prstGeom prst="rect">
              <a:avLst/>
            </a:prstGeom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8" r="10143"/>
          <a:stretch/>
        </p:blipFill>
        <p:spPr>
          <a:xfrm>
            <a:off x="0" y="2537794"/>
            <a:ext cx="5542351" cy="4320000"/>
          </a:xfrm>
          <a:prstGeom prst="rect">
            <a:avLst/>
          </a:prstGeom>
        </p:spPr>
      </p:pic>
      <p:sp>
        <p:nvSpPr>
          <p:cNvPr id="36" name="手繪多邊形 35"/>
          <p:cNvSpPr/>
          <p:nvPr/>
        </p:nvSpPr>
        <p:spPr>
          <a:xfrm>
            <a:off x="9546976" y="2773183"/>
            <a:ext cx="1976827" cy="506523"/>
          </a:xfrm>
          <a:custGeom>
            <a:avLst/>
            <a:gdLst>
              <a:gd name="connsiteX0" fmla="*/ 0 w 660130"/>
              <a:gd name="connsiteY0" fmla="*/ 0 h 1143000"/>
              <a:gd name="connsiteX1" fmla="*/ 660130 w 660130"/>
              <a:gd name="connsiteY1" fmla="*/ 0 h 1143000"/>
              <a:gd name="connsiteX2" fmla="*/ 660130 w 660130"/>
              <a:gd name="connsiteY2" fmla="*/ 1143000 h 1143000"/>
              <a:gd name="connsiteX3" fmla="*/ 0 w 660130"/>
              <a:gd name="connsiteY3" fmla="*/ 1143000 h 1143000"/>
              <a:gd name="connsiteX4" fmla="*/ 0 w 66013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130" h="1143000">
                <a:moveTo>
                  <a:pt x="0" y="0"/>
                </a:moveTo>
                <a:lnTo>
                  <a:pt x="660130" y="0"/>
                </a:lnTo>
                <a:lnTo>
                  <a:pt x="66013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880" tIns="0" rIns="55880" bIns="0" numCol="1" spcCol="1270" anchor="ctr" anchorCtr="0">
            <a:noAutofit/>
          </a:bodyPr>
          <a:lstStyle/>
          <a:p>
            <a:pPr algn="ctr" defTabSz="651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867" dirty="0">
                <a:latin typeface="+mj-lt"/>
                <a:cs typeface="Calibri" panose="020F0502020204030204" pitchFamily="34" charset="0"/>
              </a:rPr>
              <a:t>Stream Deck</a:t>
            </a:r>
          </a:p>
        </p:txBody>
      </p:sp>
      <p:sp>
        <p:nvSpPr>
          <p:cNvPr id="33" name="橢圓 32"/>
          <p:cNvSpPr/>
          <p:nvPr/>
        </p:nvSpPr>
        <p:spPr>
          <a:xfrm>
            <a:off x="6247807" y="891078"/>
            <a:ext cx="2427455" cy="2289013"/>
          </a:xfrm>
          <a:prstGeom prst="ellipse">
            <a:avLst/>
          </a:prstGeom>
          <a:solidFill>
            <a:srgbClr val="B7DEE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8" name="Google Shape;247;p11"/>
          <p:cNvPicPr preferRelativeResize="0"/>
          <p:nvPr/>
        </p:nvPicPr>
        <p:blipFill rotWithShape="1">
          <a:blip r:embed="rId14">
            <a:alphaModFix/>
          </a:blip>
          <a:srcRect t="15000" b="14999"/>
          <a:stretch/>
        </p:blipFill>
        <p:spPr>
          <a:xfrm>
            <a:off x="10030776" y="1716833"/>
            <a:ext cx="907516" cy="68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17E7F7ED-2526-47DD-A59C-627E874B239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0" t="14329" r="26918" b="12083"/>
          <a:stretch/>
        </p:blipFill>
        <p:spPr>
          <a:xfrm>
            <a:off x="6744817" y="1174205"/>
            <a:ext cx="1433434" cy="172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0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手繪多邊形 15"/>
          <p:cNvSpPr/>
          <p:nvPr/>
        </p:nvSpPr>
        <p:spPr>
          <a:xfrm>
            <a:off x="2" y="0"/>
            <a:ext cx="5545316" cy="6858000"/>
          </a:xfrm>
          <a:custGeom>
            <a:avLst/>
            <a:gdLst>
              <a:gd name="connsiteX0" fmla="*/ 0 w 4158987"/>
              <a:gd name="connsiteY0" fmla="*/ 0 h 5143500"/>
              <a:gd name="connsiteX1" fmla="*/ 3762790 w 4158987"/>
              <a:gd name="connsiteY1" fmla="*/ 0 h 5143500"/>
              <a:gd name="connsiteX2" fmla="*/ 3789466 w 4158987"/>
              <a:gd name="connsiteY2" fmla="*/ 69700 h 5143500"/>
              <a:gd name="connsiteX3" fmla="*/ 4158987 w 4158987"/>
              <a:gd name="connsiteY3" fmla="*/ 2386160 h 5143500"/>
              <a:gd name="connsiteX4" fmla="*/ 3636111 w 4158987"/>
              <a:gd name="connsiteY4" fmla="*/ 5103309 h 5143500"/>
              <a:gd name="connsiteX5" fmla="*/ 3617177 w 4158987"/>
              <a:gd name="connsiteY5" fmla="*/ 5143500 h 5143500"/>
              <a:gd name="connsiteX6" fmla="*/ 0 w 4158987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8987" h="5143500">
                <a:moveTo>
                  <a:pt x="0" y="0"/>
                </a:moveTo>
                <a:lnTo>
                  <a:pt x="3762790" y="0"/>
                </a:lnTo>
                <a:lnTo>
                  <a:pt x="3789466" y="69700"/>
                </a:lnTo>
                <a:cubicBezTo>
                  <a:pt x="4025126" y="758299"/>
                  <a:pt x="4158987" y="1547416"/>
                  <a:pt x="4158987" y="2386160"/>
                </a:cubicBezTo>
                <a:cubicBezTo>
                  <a:pt x="4158987" y="3392653"/>
                  <a:pt x="3966228" y="4327683"/>
                  <a:pt x="3636111" y="5103309"/>
                </a:cubicBezTo>
                <a:lnTo>
                  <a:pt x="3617177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100000">
                <a:srgbClr val="02B1D4"/>
              </a:gs>
              <a:gs pos="62000">
                <a:srgbClr val="0083C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2400"/>
          </a:p>
        </p:txBody>
      </p:sp>
      <p:sp>
        <p:nvSpPr>
          <p:cNvPr id="2" name="文字方塊 1"/>
          <p:cNvSpPr txBox="1"/>
          <p:nvPr/>
        </p:nvSpPr>
        <p:spPr>
          <a:xfrm>
            <a:off x="720000" y="720000"/>
            <a:ext cx="3830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ct val="20000"/>
              </a:spcBef>
            </a:pPr>
            <a:r>
              <a:rPr lang="en-US" altLang="zh-TW" sz="4800" b="1" dirty="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Overview</a:t>
            </a:r>
            <a:endParaRPr lang="en-US" sz="5333" b="1" dirty="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4999" y="3932296"/>
            <a:ext cx="4443949" cy="17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Clr>
                <a:schemeClr val="bg1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sz="2667" dirty="0">
                <a:solidFill>
                  <a:schemeClr val="bg1"/>
                </a:solidFill>
                <a:cs typeface="Calibri" panose="020F0502020204030204" pitchFamily="34" charset="0"/>
              </a:rPr>
              <a:t>Color: Black, White</a:t>
            </a:r>
          </a:p>
          <a:p>
            <a:pPr marL="457189" indent="-457189">
              <a:buClr>
                <a:schemeClr val="bg1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sz="2667" dirty="0">
                <a:solidFill>
                  <a:schemeClr val="bg1"/>
                </a:solidFill>
                <a:cs typeface="Calibri" panose="020F0502020204030204" pitchFamily="34" charset="0"/>
              </a:rPr>
              <a:t>NDAA/TAA Compliant: Yes</a:t>
            </a:r>
          </a:p>
          <a:p>
            <a:pPr marL="457189" indent="-457189">
              <a:buClr>
                <a:schemeClr val="bg1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sz="2667" dirty="0">
                <a:solidFill>
                  <a:schemeClr val="bg1"/>
                </a:solidFill>
                <a:cs typeface="Calibri" panose="020F0502020204030204" pitchFamily="34" charset="0"/>
              </a:rPr>
              <a:t>Warranty: 5-Year</a:t>
            </a:r>
          </a:p>
          <a:p>
            <a:pPr marL="457189" indent="-457189">
              <a:buClr>
                <a:schemeClr val="bg1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sz="2667" dirty="0">
                <a:solidFill>
                  <a:schemeClr val="bg1"/>
                </a:solidFill>
                <a:cs typeface="Calibri" panose="020F0502020204030204" pitchFamily="34" charset="0"/>
              </a:rPr>
              <a:t>MAP: $4,495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643" y="2364286"/>
            <a:ext cx="1387743" cy="1387743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6483604" y="826603"/>
            <a:ext cx="4818114" cy="177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42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VC-A71SN</a:t>
            </a:r>
          </a:p>
          <a:p>
            <a:pPr algn="ctr"/>
            <a:r>
              <a:rPr lang="en-US" altLang="zh-TW" sz="42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4K</a:t>
            </a:r>
            <a:r>
              <a:rPr lang="zh-TW" altLang="en-US" sz="42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42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NDI® PTZ</a:t>
            </a:r>
            <a:r>
              <a:rPr lang="zh-TW" altLang="en-US" sz="42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Camera</a:t>
            </a:r>
          </a:p>
          <a:p>
            <a:pPr algn="ctr"/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NDI®|HX3 and 12G-SDI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B1E89581-D173-40FB-8BF3-55051B6C55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0" t="14329" r="26918" b="12083"/>
          <a:stretch/>
        </p:blipFill>
        <p:spPr>
          <a:xfrm>
            <a:off x="7412971" y="2610385"/>
            <a:ext cx="2959380" cy="355670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9E93AE4-E974-4CF9-B19B-EBB8BD39C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559" y="2853273"/>
            <a:ext cx="1024387" cy="773412"/>
          </a:xfrm>
          <a:prstGeom prst="rect">
            <a:avLst/>
          </a:prstGeom>
        </p:spPr>
      </p:pic>
      <p:pic>
        <p:nvPicPr>
          <p:cNvPr id="17" name="image29.png">
            <a:extLst>
              <a:ext uri="{FF2B5EF4-FFF2-40B4-BE49-F238E27FC236}">
                <a16:creationId xmlns:a16="http://schemas.microsoft.com/office/drawing/2014/main" id="{FE15645C-9AE5-48B3-BE52-F2D2CE4E0C1E}"/>
              </a:ext>
            </a:extLst>
          </p:cNvPr>
          <p:cNvPicPr/>
          <p:nvPr/>
        </p:nvPicPr>
        <p:blipFill rotWithShape="1">
          <a:blip r:embed="rId6" cstate="print"/>
          <a:srcRect l="12271" t="9942" r="8446" b="10961"/>
          <a:stretch/>
        </p:blipFill>
        <p:spPr>
          <a:xfrm>
            <a:off x="1550677" y="2517139"/>
            <a:ext cx="1084580" cy="1082041"/>
          </a:xfrm>
          <a:prstGeom prst="rect">
            <a:avLst/>
          </a:prstGeom>
        </p:spPr>
      </p:pic>
      <p:pic>
        <p:nvPicPr>
          <p:cNvPr id="19" name="image30.png">
            <a:extLst>
              <a:ext uri="{FF2B5EF4-FFF2-40B4-BE49-F238E27FC236}">
                <a16:creationId xmlns:a16="http://schemas.microsoft.com/office/drawing/2014/main" id="{7B6FF008-BB72-4125-B42F-6FEFE36EE2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5477" t="6294" r="4915" b="2323"/>
          <a:stretch/>
        </p:blipFill>
        <p:spPr>
          <a:xfrm>
            <a:off x="2772660" y="2517138"/>
            <a:ext cx="1084580" cy="108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3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1">
            <a:extLst>
              <a:ext uri="{FF2B5EF4-FFF2-40B4-BE49-F238E27FC236}">
                <a16:creationId xmlns:a16="http://schemas.microsoft.com/office/drawing/2014/main" id="{FD893F94-410C-B5FF-A659-170BC3BDF643}"/>
              </a:ext>
            </a:extLst>
          </p:cNvPr>
          <p:cNvSpPr txBox="1"/>
          <p:nvPr/>
        </p:nvSpPr>
        <p:spPr>
          <a:xfrm>
            <a:off x="554353" y="192678"/>
            <a:ext cx="742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008ED2"/>
                </a:solidFill>
                <a:ea typeface="Noto Sans CJK TC Bold" panose="020B0800000000000000" pitchFamily="34" charset="-120"/>
              </a:rPr>
              <a:t>Product I/O</a:t>
            </a:r>
            <a:endParaRPr lang="zh-TW" altLang="en-US" sz="2800" b="1" dirty="0">
              <a:solidFill>
                <a:srgbClr val="008ED2"/>
              </a:solidFill>
              <a:ea typeface="Noto Sans CJK TC Bold" panose="020B0800000000000000" pitchFamily="34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A015F5CC-A728-4229-A26E-577D521D35AE}"/>
              </a:ext>
            </a:extLst>
          </p:cNvPr>
          <p:cNvGrpSpPr/>
          <p:nvPr/>
        </p:nvGrpSpPr>
        <p:grpSpPr>
          <a:xfrm>
            <a:off x="2559303" y="1434094"/>
            <a:ext cx="8431905" cy="5332268"/>
            <a:chOff x="2947044" y="1937290"/>
            <a:chExt cx="6841565" cy="4326550"/>
          </a:xfrm>
        </p:grpSpPr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F1BF91D0-44B7-41BD-A46B-AE929A4058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0" t="14329" r="26918" b="12083"/>
            <a:stretch/>
          </p:blipFill>
          <p:spPr>
            <a:xfrm>
              <a:off x="4616310" y="1937290"/>
              <a:ext cx="2959380" cy="3556703"/>
            </a:xfrm>
            <a:prstGeom prst="rect">
              <a:avLst/>
            </a:prstGeom>
          </p:spPr>
        </p:pic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6C5304D2-51D5-4CDE-87B5-18F901D39148}"/>
                </a:ext>
              </a:extLst>
            </p:cNvPr>
            <p:cNvGrpSpPr/>
            <p:nvPr/>
          </p:nvGrpSpPr>
          <p:grpSpPr>
            <a:xfrm>
              <a:off x="2947044" y="2636571"/>
              <a:ext cx="6841565" cy="3627269"/>
              <a:chOff x="2238384" y="2636571"/>
              <a:chExt cx="6841565" cy="3627269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2425023" y="2636571"/>
                <a:ext cx="11850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>
                    <a:solidFill>
                      <a:srgbClr val="008ED3"/>
                    </a:solidFill>
                  </a:rPr>
                  <a:t>Lens</a:t>
                </a: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6876304" y="4276356"/>
                <a:ext cx="22036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>
                    <a:solidFill>
                      <a:srgbClr val="008ED3"/>
                    </a:solidFill>
                  </a:rPr>
                  <a:t>Pan Tilt Robotics</a:t>
                </a:r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4435218" y="5863730"/>
                <a:ext cx="1799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>
                    <a:solidFill>
                      <a:srgbClr val="008ED3"/>
                    </a:solidFill>
                  </a:rPr>
                  <a:t>Status LED</a:t>
                </a: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2238384" y="4920972"/>
                <a:ext cx="15886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>
                    <a:solidFill>
                      <a:srgbClr val="008ED3"/>
                    </a:solidFill>
                  </a:rPr>
                  <a:t>IR Receiver</a:t>
                </a:r>
              </a:p>
            </p:txBody>
          </p:sp>
          <p:cxnSp>
            <p:nvCxnSpPr>
              <p:cNvPr id="31" name="直線單箭頭接點 30"/>
              <p:cNvCxnSpPr>
                <a:cxnSpLocks/>
              </p:cNvCxnSpPr>
              <p:nvPr/>
            </p:nvCxnSpPr>
            <p:spPr>
              <a:xfrm flipH="1" flipV="1">
                <a:off x="5335197" y="5146403"/>
                <a:ext cx="1" cy="695180"/>
              </a:xfrm>
              <a:prstGeom prst="straightConnector1">
                <a:avLst/>
              </a:prstGeom>
              <a:ln w="28575">
                <a:solidFill>
                  <a:srgbClr val="008ED3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單箭頭接點 31"/>
              <p:cNvCxnSpPr/>
              <p:nvPr/>
            </p:nvCxnSpPr>
            <p:spPr>
              <a:xfrm>
                <a:off x="3332562" y="2818174"/>
                <a:ext cx="1869699" cy="0"/>
              </a:xfrm>
              <a:prstGeom prst="straightConnector1">
                <a:avLst/>
              </a:prstGeom>
              <a:ln w="28575">
                <a:solidFill>
                  <a:srgbClr val="008ED3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單箭頭接點 32"/>
              <p:cNvCxnSpPr>
                <a:cxnSpLocks/>
              </p:cNvCxnSpPr>
              <p:nvPr/>
            </p:nvCxnSpPr>
            <p:spPr>
              <a:xfrm>
                <a:off x="3414265" y="5083932"/>
                <a:ext cx="1418992" cy="0"/>
              </a:xfrm>
              <a:prstGeom prst="straightConnector1">
                <a:avLst/>
              </a:prstGeom>
              <a:ln w="28575">
                <a:solidFill>
                  <a:srgbClr val="008ED3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單箭頭接點 26"/>
              <p:cNvCxnSpPr>
                <a:cxnSpLocks/>
              </p:cNvCxnSpPr>
              <p:nvPr/>
            </p:nvCxnSpPr>
            <p:spPr>
              <a:xfrm flipH="1">
                <a:off x="6196522" y="4455540"/>
                <a:ext cx="968118" cy="0"/>
              </a:xfrm>
              <a:prstGeom prst="straightConnector1">
                <a:avLst/>
              </a:prstGeom>
              <a:ln w="28575">
                <a:solidFill>
                  <a:srgbClr val="008ED3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11">
            <a:extLst>
              <a:ext uri="{FF2B5EF4-FFF2-40B4-BE49-F238E27FC236}">
                <a16:creationId xmlns:a16="http://schemas.microsoft.com/office/drawing/2014/main" id="{8042A7B8-9B8E-47E6-834D-F3C07907625F}"/>
              </a:ext>
            </a:extLst>
          </p:cNvPr>
          <p:cNvSpPr txBox="1"/>
          <p:nvPr/>
        </p:nvSpPr>
        <p:spPr>
          <a:xfrm>
            <a:off x="551048" y="535735"/>
            <a:ext cx="7426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ea typeface="Noto Sans CJK TC Bold" panose="020B0800000000000000" pitchFamily="34" charset="-120"/>
              </a:rPr>
              <a:t>VC-A71SN Front View</a:t>
            </a:r>
            <a:endParaRPr lang="zh-TW" altLang="en-US" sz="4800" b="1" dirty="0">
              <a:ea typeface="Noto Sans CJK TC Bold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3232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E0758D9B-D328-4DE3-B5D5-F68984D5C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29" y="2220181"/>
            <a:ext cx="12354057" cy="4118019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BAF44C67-63CC-41F6-8012-A97B13FF8EBA}"/>
              </a:ext>
            </a:extLst>
          </p:cNvPr>
          <p:cNvGrpSpPr/>
          <p:nvPr/>
        </p:nvGrpSpPr>
        <p:grpSpPr>
          <a:xfrm>
            <a:off x="142875" y="1709789"/>
            <a:ext cx="11906250" cy="4842435"/>
            <a:chOff x="1060048" y="1809359"/>
            <a:chExt cx="10233797" cy="4162225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668747CE-1DB3-4155-A48B-6F566A4AA933}"/>
                </a:ext>
              </a:extLst>
            </p:cNvPr>
            <p:cNvGrpSpPr/>
            <p:nvPr/>
          </p:nvGrpSpPr>
          <p:grpSpPr>
            <a:xfrm>
              <a:off x="1060048" y="1809359"/>
              <a:ext cx="10233797" cy="4162225"/>
              <a:chOff x="1265870" y="1830248"/>
              <a:chExt cx="10028855" cy="4162225"/>
            </a:xfrm>
          </p:grpSpPr>
          <p:sp>
            <p:nvSpPr>
              <p:cNvPr id="19" name="文字方塊 18"/>
              <p:cNvSpPr txBox="1"/>
              <p:nvPr/>
            </p:nvSpPr>
            <p:spPr>
              <a:xfrm>
                <a:off x="5677199" y="1830248"/>
                <a:ext cx="19647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solidFill>
                      <a:srgbClr val="008ED3"/>
                    </a:solidFill>
                  </a:rPr>
                  <a:t>RS-232</a:t>
                </a:r>
                <a:r>
                  <a:rPr lang="zh-TW" altLang="en-US" sz="1600" dirty="0">
                    <a:solidFill>
                      <a:srgbClr val="008ED3"/>
                    </a:solidFill>
                  </a:rPr>
                  <a:t> </a:t>
                </a:r>
                <a:r>
                  <a:rPr lang="en-US" altLang="zh-TW" sz="1600" dirty="0">
                    <a:solidFill>
                      <a:srgbClr val="008ED3"/>
                    </a:solidFill>
                  </a:rPr>
                  <a:t>Output</a:t>
                </a:r>
              </a:p>
            </p:txBody>
          </p:sp>
          <p:cxnSp>
            <p:nvCxnSpPr>
              <p:cNvPr id="21" name="直線單箭頭接點 20"/>
              <p:cNvCxnSpPr>
                <a:cxnSpLocks/>
              </p:cNvCxnSpPr>
              <p:nvPr/>
            </p:nvCxnSpPr>
            <p:spPr>
              <a:xfrm flipV="1">
                <a:off x="4990578" y="4650914"/>
                <a:ext cx="0" cy="74481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單箭頭接點 21"/>
              <p:cNvCxnSpPr>
                <a:cxnSpLocks/>
              </p:cNvCxnSpPr>
              <p:nvPr/>
            </p:nvCxnSpPr>
            <p:spPr>
              <a:xfrm flipH="1">
                <a:off x="8341824" y="3518190"/>
                <a:ext cx="202102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單箭頭接點 22"/>
              <p:cNvCxnSpPr>
                <a:cxnSpLocks/>
              </p:cNvCxnSpPr>
              <p:nvPr/>
            </p:nvCxnSpPr>
            <p:spPr>
              <a:xfrm>
                <a:off x="5840676" y="2816280"/>
                <a:ext cx="0" cy="63079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單箭頭接點 23"/>
              <p:cNvCxnSpPr>
                <a:cxnSpLocks/>
              </p:cNvCxnSpPr>
              <p:nvPr/>
            </p:nvCxnSpPr>
            <p:spPr>
              <a:xfrm flipV="1">
                <a:off x="5805664" y="4429651"/>
                <a:ext cx="0" cy="657133"/>
              </a:xfrm>
              <a:prstGeom prst="straightConnector1">
                <a:avLst/>
              </a:prstGeom>
              <a:ln w="28575">
                <a:solidFill>
                  <a:srgbClr val="008ED3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文字方塊 24"/>
              <p:cNvSpPr txBox="1"/>
              <p:nvPr/>
            </p:nvSpPr>
            <p:spPr>
              <a:xfrm>
                <a:off x="5282855" y="5129512"/>
                <a:ext cx="10561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solidFill>
                      <a:srgbClr val="008ED3"/>
                    </a:solidFill>
                  </a:rPr>
                  <a:t>Audio In</a:t>
                </a:r>
              </a:p>
            </p:txBody>
          </p:sp>
          <p:cxnSp>
            <p:nvCxnSpPr>
              <p:cNvPr id="30" name="直線單箭頭接點 29"/>
              <p:cNvCxnSpPr>
                <a:cxnSpLocks/>
              </p:cNvCxnSpPr>
              <p:nvPr/>
            </p:nvCxnSpPr>
            <p:spPr>
              <a:xfrm flipH="1">
                <a:off x="6637837" y="2176877"/>
                <a:ext cx="4" cy="931988"/>
              </a:xfrm>
              <a:prstGeom prst="straightConnector1">
                <a:avLst/>
              </a:prstGeom>
              <a:ln w="28575">
                <a:solidFill>
                  <a:srgbClr val="008ED3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單箭頭接點 36"/>
              <p:cNvCxnSpPr>
                <a:cxnSpLocks/>
              </p:cNvCxnSpPr>
              <p:nvPr/>
            </p:nvCxnSpPr>
            <p:spPr>
              <a:xfrm>
                <a:off x="2942740" y="3452167"/>
                <a:ext cx="952422" cy="0"/>
              </a:xfrm>
              <a:prstGeom prst="straightConnector1">
                <a:avLst/>
              </a:prstGeom>
              <a:ln w="28575">
                <a:solidFill>
                  <a:srgbClr val="008ED3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文字方塊 37"/>
              <p:cNvSpPr txBox="1"/>
              <p:nvPr/>
            </p:nvSpPr>
            <p:spPr>
              <a:xfrm>
                <a:off x="6070091" y="4995120"/>
                <a:ext cx="21379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solidFill>
                      <a:srgbClr val="008ED3"/>
                    </a:solidFill>
                  </a:rPr>
                  <a:t>Output Switch</a:t>
                </a:r>
              </a:p>
            </p:txBody>
          </p:sp>
          <p:cxnSp>
            <p:nvCxnSpPr>
              <p:cNvPr id="39" name="直線單箭頭接點 38"/>
              <p:cNvCxnSpPr>
                <a:cxnSpLocks/>
              </p:cNvCxnSpPr>
              <p:nvPr/>
            </p:nvCxnSpPr>
            <p:spPr>
              <a:xfrm flipV="1">
                <a:off x="7139069" y="4630594"/>
                <a:ext cx="0" cy="314424"/>
              </a:xfrm>
              <a:prstGeom prst="straightConnector1">
                <a:avLst/>
              </a:prstGeom>
              <a:ln w="28575">
                <a:solidFill>
                  <a:srgbClr val="008ED3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單箭頭接點 39"/>
              <p:cNvCxnSpPr>
                <a:cxnSpLocks/>
              </p:cNvCxnSpPr>
              <p:nvPr/>
            </p:nvCxnSpPr>
            <p:spPr>
              <a:xfrm>
                <a:off x="4390837" y="2802522"/>
                <a:ext cx="0" cy="481046"/>
              </a:xfrm>
              <a:prstGeom prst="straightConnector1">
                <a:avLst/>
              </a:prstGeom>
              <a:ln w="28575">
                <a:solidFill>
                  <a:srgbClr val="008ED3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文字方塊 40"/>
              <p:cNvSpPr txBox="1"/>
              <p:nvPr/>
            </p:nvSpPr>
            <p:spPr>
              <a:xfrm>
                <a:off x="3810931" y="2452589"/>
                <a:ext cx="11390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 algn="ctr">
                  <a:defRPr sz="1100">
                    <a:solidFill>
                      <a:srgbClr val="008ED3"/>
                    </a:solidFill>
                  </a:defRPr>
                </a:lvl1pPr>
              </a:lstStyle>
              <a:p>
                <a:r>
                  <a:rPr lang="en-US" altLang="zh-TW" sz="1600" dirty="0"/>
                  <a:t>IR Select</a:t>
                </a:r>
              </a:p>
            </p:txBody>
          </p:sp>
          <p:sp>
            <p:nvSpPr>
              <p:cNvPr id="42" name="文字方塊 41"/>
              <p:cNvSpPr txBox="1"/>
              <p:nvPr/>
            </p:nvSpPr>
            <p:spPr>
              <a:xfrm>
                <a:off x="5265075" y="2216192"/>
                <a:ext cx="11485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solidFill>
                      <a:srgbClr val="FF0000"/>
                    </a:solidFill>
                  </a:rPr>
                  <a:t>12G-SDI</a:t>
                </a:r>
              </a:p>
              <a:p>
                <a:pPr algn="ctr"/>
                <a:r>
                  <a:rPr lang="en-US" altLang="zh-TW" sz="1600" dirty="0">
                    <a:solidFill>
                      <a:srgbClr val="FF0000"/>
                    </a:solidFill>
                  </a:rPr>
                  <a:t>Output</a:t>
                </a:r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4313700" y="5407698"/>
                <a:ext cx="13537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solidFill>
                      <a:srgbClr val="FF0000"/>
                    </a:solidFill>
                  </a:rPr>
                  <a:t>NDI|HX</a:t>
                </a:r>
                <a:r>
                  <a:rPr lang="zh-TW" altLang="en-US" sz="1600" dirty="0">
                    <a:solidFill>
                      <a:srgbClr val="FF0000"/>
                    </a:solidFill>
                  </a:rPr>
                  <a:t> </a:t>
                </a:r>
                <a:br>
                  <a:rPr lang="en-US" altLang="zh-TW" sz="1600" dirty="0">
                    <a:solidFill>
                      <a:srgbClr val="FF0000"/>
                    </a:solidFill>
                  </a:rPr>
                </a:br>
                <a:r>
                  <a:rPr lang="en-US" altLang="zh-TW" sz="1600" dirty="0">
                    <a:solidFill>
                      <a:srgbClr val="FF0000"/>
                    </a:solidFill>
                  </a:rPr>
                  <a:t>PoE++</a:t>
                </a:r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10134052" y="3358737"/>
                <a:ext cx="11606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solidFill>
                      <a:srgbClr val="FF0000"/>
                    </a:solidFill>
                  </a:rPr>
                  <a:t>HDMI</a:t>
                </a: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1265870" y="3295837"/>
                <a:ext cx="18272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solidFill>
                      <a:srgbClr val="008ED3"/>
                    </a:solidFill>
                  </a:rPr>
                  <a:t>Kensington Lock</a:t>
                </a:r>
              </a:p>
            </p:txBody>
          </p:sp>
          <p:cxnSp>
            <p:nvCxnSpPr>
              <p:cNvPr id="48" name="直線單箭頭接點 47"/>
              <p:cNvCxnSpPr/>
              <p:nvPr/>
            </p:nvCxnSpPr>
            <p:spPr>
              <a:xfrm>
                <a:off x="2744599" y="4187667"/>
                <a:ext cx="1253341" cy="0"/>
              </a:xfrm>
              <a:prstGeom prst="straightConnector1">
                <a:avLst/>
              </a:prstGeom>
              <a:ln w="28575">
                <a:solidFill>
                  <a:srgbClr val="008ED3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文字方塊 48"/>
              <p:cNvSpPr txBox="1"/>
              <p:nvPr/>
            </p:nvSpPr>
            <p:spPr>
              <a:xfrm>
                <a:off x="1402289" y="4039266"/>
                <a:ext cx="13800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solidFill>
                      <a:srgbClr val="008ED3"/>
                    </a:solidFill>
                  </a:rPr>
                  <a:t>DC 12V Input</a:t>
                </a:r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9484386" y="4043798"/>
                <a:ext cx="11891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solidFill>
                      <a:srgbClr val="008ED3"/>
                    </a:solidFill>
                  </a:rPr>
                  <a:t>RS-422</a:t>
                </a:r>
              </a:p>
            </p:txBody>
          </p:sp>
          <p:cxnSp>
            <p:nvCxnSpPr>
              <p:cNvPr id="29" name="直線單箭頭接點 28"/>
              <p:cNvCxnSpPr>
                <a:cxnSpLocks/>
              </p:cNvCxnSpPr>
              <p:nvPr/>
            </p:nvCxnSpPr>
            <p:spPr>
              <a:xfrm flipH="1">
                <a:off x="8675808" y="4203251"/>
                <a:ext cx="974153" cy="0"/>
              </a:xfrm>
              <a:prstGeom prst="straightConnector1">
                <a:avLst/>
              </a:prstGeom>
              <a:ln w="28575">
                <a:solidFill>
                  <a:srgbClr val="008ED3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單箭頭接點 49">
                <a:extLst>
                  <a:ext uri="{FF2B5EF4-FFF2-40B4-BE49-F238E27FC236}">
                    <a16:creationId xmlns:a16="http://schemas.microsoft.com/office/drawing/2014/main" id="{6EB63643-8B87-486D-893D-7B882B37CF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71557" y="2333898"/>
                <a:ext cx="0" cy="94389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EAC24EAA-D7F7-4272-A885-10D4D91FCD28}"/>
                  </a:ext>
                </a:extLst>
              </p:cNvPr>
              <p:cNvSpPr txBox="1"/>
              <p:nvPr/>
            </p:nvSpPr>
            <p:spPr>
              <a:xfrm>
                <a:off x="4471358" y="1994026"/>
                <a:ext cx="11390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 algn="ctr">
                  <a:defRPr sz="1100">
                    <a:solidFill>
                      <a:srgbClr val="008ED3"/>
                    </a:solidFill>
                  </a:defRPr>
                </a:lvl1pPr>
              </a:lstStyle>
              <a:p>
                <a:r>
                  <a:rPr lang="en-US" altLang="zh-TW" sz="1600" dirty="0">
                    <a:solidFill>
                      <a:srgbClr val="FF0000"/>
                    </a:solidFill>
                  </a:rPr>
                  <a:t>USB 3.0</a:t>
                </a:r>
              </a:p>
            </p:txBody>
          </p:sp>
        </p:grp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D63A8793-6257-45AA-BDB7-335ADF20DD45}"/>
                </a:ext>
              </a:extLst>
            </p:cNvPr>
            <p:cNvSpPr txBox="1"/>
            <p:nvPr/>
          </p:nvSpPr>
          <p:spPr>
            <a:xfrm>
              <a:off x="6236820" y="2289361"/>
              <a:ext cx="20048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>
                  <a:solidFill>
                    <a:srgbClr val="008ED3"/>
                  </a:solidFill>
                </a:rPr>
                <a:t>RS-232</a:t>
              </a:r>
              <a:r>
                <a:rPr lang="zh-TW" altLang="en-US" sz="1600" dirty="0">
                  <a:solidFill>
                    <a:srgbClr val="008ED3"/>
                  </a:solidFill>
                </a:rPr>
                <a:t> </a:t>
              </a:r>
              <a:r>
                <a:rPr lang="en-US" altLang="zh-TW" sz="1600" dirty="0">
                  <a:solidFill>
                    <a:srgbClr val="008ED3"/>
                  </a:solidFill>
                </a:rPr>
                <a:t>Input</a:t>
              </a:r>
            </a:p>
          </p:txBody>
        </p: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ECE91594-6500-4314-BA84-7F073CC70766}"/>
                </a:ext>
              </a:extLst>
            </p:cNvPr>
            <p:cNvCxnSpPr>
              <a:cxnSpLocks/>
            </p:cNvCxnSpPr>
            <p:nvPr/>
          </p:nvCxnSpPr>
          <p:spPr>
            <a:xfrm>
              <a:off x="7180505" y="2627915"/>
              <a:ext cx="0" cy="460061"/>
            </a:xfrm>
            <a:prstGeom prst="straightConnector1">
              <a:avLst/>
            </a:prstGeom>
            <a:ln w="28575">
              <a:solidFill>
                <a:srgbClr val="008ED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11">
            <a:extLst>
              <a:ext uri="{FF2B5EF4-FFF2-40B4-BE49-F238E27FC236}">
                <a16:creationId xmlns:a16="http://schemas.microsoft.com/office/drawing/2014/main" id="{38EC3886-4162-4624-8A9B-41A9804B8739}"/>
              </a:ext>
            </a:extLst>
          </p:cNvPr>
          <p:cNvSpPr txBox="1"/>
          <p:nvPr/>
        </p:nvSpPr>
        <p:spPr>
          <a:xfrm>
            <a:off x="554353" y="192678"/>
            <a:ext cx="7426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008ED2"/>
                </a:solidFill>
                <a:ea typeface="Noto Sans CJK TC Bold" panose="020B0800000000000000" pitchFamily="34" charset="-120"/>
              </a:rPr>
              <a:t>Product I/O</a:t>
            </a:r>
            <a:endParaRPr lang="zh-TW" altLang="en-US" sz="2800" b="1" dirty="0">
              <a:solidFill>
                <a:srgbClr val="008ED2"/>
              </a:solidFill>
              <a:ea typeface="Noto Sans CJK TC Bold" panose="020B0800000000000000" pitchFamily="34" charset="-120"/>
            </a:endParaRPr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27C8FA87-0DE6-4BA1-A5AC-40E954625ABF}"/>
              </a:ext>
            </a:extLst>
          </p:cNvPr>
          <p:cNvSpPr txBox="1"/>
          <p:nvPr/>
        </p:nvSpPr>
        <p:spPr>
          <a:xfrm>
            <a:off x="551048" y="535735"/>
            <a:ext cx="7426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ea typeface="Noto Sans CJK TC Bold" panose="020B0800000000000000" pitchFamily="34" charset="-120"/>
              </a:rPr>
              <a:t>VC-A71SN Back View</a:t>
            </a:r>
            <a:endParaRPr lang="zh-TW" altLang="en-US" sz="4800" b="1" dirty="0">
              <a:ea typeface="Noto Sans CJK TC Bold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458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9E7315A9-F456-465C-A0A4-52D0FEE7FA8B}"/>
              </a:ext>
            </a:extLst>
          </p:cNvPr>
          <p:cNvSpPr/>
          <p:nvPr/>
        </p:nvSpPr>
        <p:spPr>
          <a:xfrm>
            <a:off x="4190747" y="3958378"/>
            <a:ext cx="2721603" cy="2723121"/>
          </a:xfrm>
          <a:prstGeom prst="roundRect">
            <a:avLst>
              <a:gd name="adj" fmla="val 1041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矩形: 圓角 2"/>
          <p:cNvSpPr/>
          <p:nvPr/>
        </p:nvSpPr>
        <p:spPr>
          <a:xfrm>
            <a:off x="4172064" y="996252"/>
            <a:ext cx="7473370" cy="2723121"/>
          </a:xfrm>
          <a:prstGeom prst="roundRect">
            <a:avLst>
              <a:gd name="adj" fmla="val 869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矩形: 圓角 25"/>
          <p:cNvSpPr/>
          <p:nvPr/>
        </p:nvSpPr>
        <p:spPr>
          <a:xfrm>
            <a:off x="7231288" y="3958378"/>
            <a:ext cx="4414146" cy="2723121"/>
          </a:xfrm>
          <a:prstGeom prst="roundRect">
            <a:avLst>
              <a:gd name="adj" fmla="val 813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46566" y="353383"/>
            <a:ext cx="7628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ct val="20000"/>
              </a:spcBef>
            </a:pPr>
            <a:r>
              <a:rPr lang="en-US" altLang="zh-TW" sz="40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Accessories &amp; Software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186EF7F4-2FA8-4857-84C3-757D78E60B1E}"/>
              </a:ext>
            </a:extLst>
          </p:cNvPr>
          <p:cNvGrpSpPr/>
          <p:nvPr/>
        </p:nvGrpSpPr>
        <p:grpSpPr>
          <a:xfrm>
            <a:off x="4264165" y="2002206"/>
            <a:ext cx="1880777" cy="1344499"/>
            <a:chOff x="4264165" y="1851694"/>
            <a:chExt cx="1880777" cy="1344499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2676" y="1851694"/>
              <a:ext cx="923755" cy="923755"/>
            </a:xfrm>
            <a:prstGeom prst="rect">
              <a:avLst/>
            </a:prstGeom>
          </p:spPr>
        </p:pic>
        <p:sp>
          <p:nvSpPr>
            <p:cNvPr id="16" name="手繪多邊形 22">
              <a:extLst>
                <a:ext uri="{FF2B5EF4-FFF2-40B4-BE49-F238E27FC236}">
                  <a16:creationId xmlns:a16="http://schemas.microsoft.com/office/drawing/2014/main" id="{D0177D2B-EFC7-4A9C-AA1A-C5B88DAEBAB5}"/>
                </a:ext>
              </a:extLst>
            </p:cNvPr>
            <p:cNvSpPr/>
            <p:nvPr/>
          </p:nvSpPr>
          <p:spPr>
            <a:xfrm>
              <a:off x="4264165" y="2794015"/>
              <a:ext cx="1880777" cy="402178"/>
            </a:xfrm>
            <a:custGeom>
              <a:avLst/>
              <a:gdLst>
                <a:gd name="connsiteX0" fmla="*/ 0 w 1908877"/>
                <a:gd name="connsiteY0" fmla="*/ 0 h 708193"/>
                <a:gd name="connsiteX1" fmla="*/ 1908877 w 1908877"/>
                <a:gd name="connsiteY1" fmla="*/ 0 h 708193"/>
                <a:gd name="connsiteX2" fmla="*/ 1908877 w 1908877"/>
                <a:gd name="connsiteY2" fmla="*/ 708193 h 708193"/>
                <a:gd name="connsiteX3" fmla="*/ 0 w 1908877"/>
                <a:gd name="connsiteY3" fmla="*/ 708193 h 708193"/>
                <a:gd name="connsiteX4" fmla="*/ 0 w 1908877"/>
                <a:gd name="connsiteY4" fmla="*/ 0 h 70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877" h="708193">
                  <a:moveTo>
                    <a:pt x="0" y="0"/>
                  </a:moveTo>
                  <a:lnTo>
                    <a:pt x="1908877" y="0"/>
                  </a:lnTo>
                  <a:lnTo>
                    <a:pt x="1908877" y="708193"/>
                  </a:lnTo>
                  <a:lnTo>
                    <a:pt x="0" y="7081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309" tIns="104309" rIns="104309" bIns="0" numCol="1" spcCol="1270" anchor="t" anchorCtr="0">
              <a:noAutofit/>
            </a:bodyPr>
            <a:lstStyle/>
            <a:p>
              <a:pPr algn="ctr" defTabSz="6519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dirty="0">
                  <a:cs typeface="Calibri" panose="020F0502020204030204" pitchFamily="34" charset="0"/>
                </a:rPr>
                <a:t>Deployment Tool</a:t>
              </a:r>
            </a:p>
            <a:p>
              <a:pPr algn="ctr" defTabSz="6519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dirty="0">
                  <a:cs typeface="Calibri" panose="020F0502020204030204" pitchFamily="34" charset="0"/>
                </a:rPr>
                <a:t>2.0</a:t>
              </a: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A087B2C9-0A57-4CC7-ACB5-E44EB77D3593}"/>
              </a:ext>
            </a:extLst>
          </p:cNvPr>
          <p:cNvGrpSpPr/>
          <p:nvPr/>
        </p:nvGrpSpPr>
        <p:grpSpPr>
          <a:xfrm>
            <a:off x="6144942" y="2001453"/>
            <a:ext cx="1880777" cy="1462003"/>
            <a:chOff x="5890180" y="1850941"/>
            <a:chExt cx="1880777" cy="1462003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938" y="1850941"/>
              <a:ext cx="925260" cy="925260"/>
            </a:xfrm>
            <a:prstGeom prst="rect">
              <a:avLst/>
            </a:prstGeom>
          </p:spPr>
        </p:pic>
        <p:sp>
          <p:nvSpPr>
            <p:cNvPr id="17" name="手繪多邊形 22">
              <a:extLst>
                <a:ext uri="{FF2B5EF4-FFF2-40B4-BE49-F238E27FC236}">
                  <a16:creationId xmlns:a16="http://schemas.microsoft.com/office/drawing/2014/main" id="{D0177D2B-EFC7-4A9C-AA1A-C5B88DAEBAB5}"/>
                </a:ext>
              </a:extLst>
            </p:cNvPr>
            <p:cNvSpPr/>
            <p:nvPr/>
          </p:nvSpPr>
          <p:spPr>
            <a:xfrm>
              <a:off x="5890180" y="2910766"/>
              <a:ext cx="1880777" cy="402178"/>
            </a:xfrm>
            <a:custGeom>
              <a:avLst/>
              <a:gdLst>
                <a:gd name="connsiteX0" fmla="*/ 0 w 1908877"/>
                <a:gd name="connsiteY0" fmla="*/ 0 h 708193"/>
                <a:gd name="connsiteX1" fmla="*/ 1908877 w 1908877"/>
                <a:gd name="connsiteY1" fmla="*/ 0 h 708193"/>
                <a:gd name="connsiteX2" fmla="*/ 1908877 w 1908877"/>
                <a:gd name="connsiteY2" fmla="*/ 708193 h 708193"/>
                <a:gd name="connsiteX3" fmla="*/ 0 w 1908877"/>
                <a:gd name="connsiteY3" fmla="*/ 708193 h 708193"/>
                <a:gd name="connsiteX4" fmla="*/ 0 w 1908877"/>
                <a:gd name="connsiteY4" fmla="*/ 0 h 70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877" h="708193">
                  <a:moveTo>
                    <a:pt x="0" y="0"/>
                  </a:moveTo>
                  <a:lnTo>
                    <a:pt x="1908877" y="0"/>
                  </a:lnTo>
                  <a:lnTo>
                    <a:pt x="1908877" y="708193"/>
                  </a:lnTo>
                  <a:lnTo>
                    <a:pt x="0" y="7081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309" tIns="104309" rIns="104309" bIns="0" numCol="1" spcCol="1270" anchor="t" anchorCtr="0">
              <a:noAutofit/>
            </a:bodyPr>
            <a:lstStyle/>
            <a:p>
              <a:pPr algn="ctr" defTabSz="6519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dirty="0">
                  <a:cs typeface="Calibri" panose="020F0502020204030204" pitchFamily="34" charset="0"/>
                </a:rPr>
                <a:t>Camera Controller</a:t>
              </a:r>
            </a:p>
          </p:txBody>
        </p:sp>
      </p:grpSp>
      <p:sp>
        <p:nvSpPr>
          <p:cNvPr id="2" name="矩形: 圓角 1"/>
          <p:cNvSpPr/>
          <p:nvPr/>
        </p:nvSpPr>
        <p:spPr>
          <a:xfrm>
            <a:off x="7315939" y="1246571"/>
            <a:ext cx="1185621" cy="360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Software</a:t>
            </a:r>
            <a:endParaRPr lang="zh-TW" altLang="en-US" sz="2000" b="1" dirty="0"/>
          </a:p>
        </p:txBody>
      </p:sp>
      <p:sp>
        <p:nvSpPr>
          <p:cNvPr id="18" name="矩形: 圓角 17"/>
          <p:cNvSpPr/>
          <p:nvPr/>
        </p:nvSpPr>
        <p:spPr>
          <a:xfrm>
            <a:off x="4807346" y="4148195"/>
            <a:ext cx="1488404" cy="360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Accessories</a:t>
            </a:r>
            <a:endParaRPr lang="zh-TW" altLang="en-US" sz="2000" b="1" dirty="0"/>
          </a:p>
        </p:txBody>
      </p:sp>
      <p:sp>
        <p:nvSpPr>
          <p:cNvPr id="21" name="矩形: 圓角 20"/>
          <p:cNvSpPr/>
          <p:nvPr/>
        </p:nvSpPr>
        <p:spPr>
          <a:xfrm>
            <a:off x="8901140" y="4147200"/>
            <a:ext cx="1184400" cy="360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/>
              <a:t>Control</a:t>
            </a:r>
            <a:endParaRPr lang="zh-TW" altLang="en-US" sz="2000" b="1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32BBE3BC-5D94-4728-8BC2-457461F3E875}"/>
              </a:ext>
            </a:extLst>
          </p:cNvPr>
          <p:cNvGrpSpPr/>
          <p:nvPr/>
        </p:nvGrpSpPr>
        <p:grpSpPr>
          <a:xfrm>
            <a:off x="9744911" y="2054270"/>
            <a:ext cx="1880777" cy="1374730"/>
            <a:chOff x="9147496" y="1907714"/>
            <a:chExt cx="1880777" cy="1374730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6740" y="1907714"/>
              <a:ext cx="811714" cy="811714"/>
            </a:xfrm>
            <a:prstGeom prst="rect">
              <a:avLst/>
            </a:prstGeom>
          </p:spPr>
        </p:pic>
        <p:sp>
          <p:nvSpPr>
            <p:cNvPr id="24" name="手繪多邊形 22">
              <a:extLst>
                <a:ext uri="{FF2B5EF4-FFF2-40B4-BE49-F238E27FC236}">
                  <a16:creationId xmlns:a16="http://schemas.microsoft.com/office/drawing/2014/main" id="{D0177D2B-EFC7-4A9C-AA1A-C5B88DAEBAB5}"/>
                </a:ext>
              </a:extLst>
            </p:cNvPr>
            <p:cNvSpPr/>
            <p:nvPr/>
          </p:nvSpPr>
          <p:spPr>
            <a:xfrm>
              <a:off x="9147496" y="2880266"/>
              <a:ext cx="1880777" cy="402178"/>
            </a:xfrm>
            <a:custGeom>
              <a:avLst/>
              <a:gdLst>
                <a:gd name="connsiteX0" fmla="*/ 0 w 1908877"/>
                <a:gd name="connsiteY0" fmla="*/ 0 h 708193"/>
                <a:gd name="connsiteX1" fmla="*/ 1908877 w 1908877"/>
                <a:gd name="connsiteY1" fmla="*/ 0 h 708193"/>
                <a:gd name="connsiteX2" fmla="*/ 1908877 w 1908877"/>
                <a:gd name="connsiteY2" fmla="*/ 708193 h 708193"/>
                <a:gd name="connsiteX3" fmla="*/ 0 w 1908877"/>
                <a:gd name="connsiteY3" fmla="*/ 708193 h 708193"/>
                <a:gd name="connsiteX4" fmla="*/ 0 w 1908877"/>
                <a:gd name="connsiteY4" fmla="*/ 0 h 70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877" h="708193">
                  <a:moveTo>
                    <a:pt x="0" y="0"/>
                  </a:moveTo>
                  <a:lnTo>
                    <a:pt x="1908877" y="0"/>
                  </a:lnTo>
                  <a:lnTo>
                    <a:pt x="1908877" y="708193"/>
                  </a:lnTo>
                  <a:lnTo>
                    <a:pt x="0" y="7081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309" tIns="104309" rIns="104309" bIns="0" numCol="1" spcCol="1270" anchor="t" anchorCtr="0">
              <a:noAutofit/>
            </a:bodyPr>
            <a:lstStyle/>
            <a:p>
              <a:pPr algn="ctr" defTabSz="6519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dirty="0">
                  <a:cs typeface="Calibri" panose="020F0502020204030204" pitchFamily="34" charset="0"/>
                </a:rPr>
                <a:t>Virtual Camera</a:t>
              </a:r>
            </a:p>
          </p:txBody>
        </p:sp>
      </p:grpSp>
      <p:pic>
        <p:nvPicPr>
          <p:cNvPr id="28" name="圖片 27">
            <a:extLst>
              <a:ext uri="{FF2B5EF4-FFF2-40B4-BE49-F238E27FC236}">
                <a16:creationId xmlns:a16="http://schemas.microsoft.com/office/drawing/2014/main" id="{4BE99FA3-1747-4296-878C-80046FD6B0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9" t="14329" r="29523" b="12083"/>
          <a:stretch/>
        </p:blipFill>
        <p:spPr>
          <a:xfrm>
            <a:off x="802590" y="2173331"/>
            <a:ext cx="2721603" cy="3556703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926A967B-546A-46B1-AC83-346F873290E1}"/>
              </a:ext>
            </a:extLst>
          </p:cNvPr>
          <p:cNvGrpSpPr/>
          <p:nvPr/>
        </p:nvGrpSpPr>
        <p:grpSpPr>
          <a:xfrm>
            <a:off x="7986227" y="1945990"/>
            <a:ext cx="1880777" cy="1496559"/>
            <a:chOff x="7516194" y="1795478"/>
            <a:chExt cx="1880777" cy="1496559"/>
          </a:xfrm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0F401235-1313-4CE0-9348-74B4F6314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44" b="97473" l="6271" r="94389">
                          <a14:foregroundMark x1="44224" y1="44765" x2="44224" y2="44765"/>
                          <a14:foregroundMark x1="45545" y1="33935" x2="40264" y2="56679"/>
                          <a14:foregroundMark x1="37954" y1="62455" x2="55776" y2="66065"/>
                          <a14:foregroundMark x1="58746" y1="29964" x2="58746" y2="29964"/>
                          <a14:foregroundMark x1="70627" y1="31408" x2="70627" y2="3140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89860" y="1795478"/>
              <a:ext cx="1133447" cy="1036187"/>
            </a:xfrm>
            <a:prstGeom prst="rect">
              <a:avLst/>
            </a:prstGeom>
          </p:spPr>
        </p:pic>
        <p:sp>
          <p:nvSpPr>
            <p:cNvPr id="30" name="手繪多邊形 22">
              <a:extLst>
                <a:ext uri="{FF2B5EF4-FFF2-40B4-BE49-F238E27FC236}">
                  <a16:creationId xmlns:a16="http://schemas.microsoft.com/office/drawing/2014/main" id="{22271A07-B3E7-4CC9-831E-9CEF6E337320}"/>
                </a:ext>
              </a:extLst>
            </p:cNvPr>
            <p:cNvSpPr/>
            <p:nvPr/>
          </p:nvSpPr>
          <p:spPr>
            <a:xfrm>
              <a:off x="7516194" y="2889859"/>
              <a:ext cx="1880777" cy="402178"/>
            </a:xfrm>
            <a:custGeom>
              <a:avLst/>
              <a:gdLst>
                <a:gd name="connsiteX0" fmla="*/ 0 w 1908877"/>
                <a:gd name="connsiteY0" fmla="*/ 0 h 708193"/>
                <a:gd name="connsiteX1" fmla="*/ 1908877 w 1908877"/>
                <a:gd name="connsiteY1" fmla="*/ 0 h 708193"/>
                <a:gd name="connsiteX2" fmla="*/ 1908877 w 1908877"/>
                <a:gd name="connsiteY2" fmla="*/ 708193 h 708193"/>
                <a:gd name="connsiteX3" fmla="*/ 0 w 1908877"/>
                <a:gd name="connsiteY3" fmla="*/ 708193 h 708193"/>
                <a:gd name="connsiteX4" fmla="*/ 0 w 1908877"/>
                <a:gd name="connsiteY4" fmla="*/ 0 h 70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877" h="708193">
                  <a:moveTo>
                    <a:pt x="0" y="0"/>
                  </a:moveTo>
                  <a:lnTo>
                    <a:pt x="1908877" y="0"/>
                  </a:lnTo>
                  <a:lnTo>
                    <a:pt x="1908877" y="708193"/>
                  </a:lnTo>
                  <a:lnTo>
                    <a:pt x="0" y="7081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309" tIns="104309" rIns="104309" bIns="0" numCol="1" spcCol="1270" anchor="t" anchorCtr="0">
              <a:noAutofit/>
            </a:bodyPr>
            <a:lstStyle/>
            <a:p>
              <a:pPr algn="ctr" defTabSz="6519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dirty="0" err="1">
                  <a:cs typeface="Calibri" panose="020F0502020204030204" pitchFamily="34" charset="0"/>
                </a:rPr>
                <a:t>CamConnect</a:t>
              </a:r>
              <a:endParaRPr lang="en-US" altLang="zh-TW" sz="1600" b="1" dirty="0">
                <a:cs typeface="Calibri" panose="020F0502020204030204" pitchFamily="34" charset="0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7A2295D6-926C-4B16-BD95-1C48FB8CC2BE}"/>
              </a:ext>
            </a:extLst>
          </p:cNvPr>
          <p:cNvGrpSpPr/>
          <p:nvPr/>
        </p:nvGrpSpPr>
        <p:grpSpPr>
          <a:xfrm>
            <a:off x="4544857" y="4473741"/>
            <a:ext cx="1946459" cy="1896059"/>
            <a:chOff x="4584164" y="4431168"/>
            <a:chExt cx="1946459" cy="1896059"/>
          </a:xfrm>
        </p:grpSpPr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DD34DF74-E87C-4DFF-82FF-FFCE7F511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164" y="4431168"/>
              <a:ext cx="1907440" cy="1430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手繪多邊形 22">
              <a:extLst>
                <a:ext uri="{FF2B5EF4-FFF2-40B4-BE49-F238E27FC236}">
                  <a16:creationId xmlns:a16="http://schemas.microsoft.com/office/drawing/2014/main" id="{80EBF206-9E72-48FD-900A-01BBC0629731}"/>
                </a:ext>
              </a:extLst>
            </p:cNvPr>
            <p:cNvSpPr/>
            <p:nvPr/>
          </p:nvSpPr>
          <p:spPr>
            <a:xfrm>
              <a:off x="4649846" y="5687461"/>
              <a:ext cx="1880777" cy="639766"/>
            </a:xfrm>
            <a:custGeom>
              <a:avLst/>
              <a:gdLst>
                <a:gd name="connsiteX0" fmla="*/ 0 w 1908877"/>
                <a:gd name="connsiteY0" fmla="*/ 0 h 708193"/>
                <a:gd name="connsiteX1" fmla="*/ 1908877 w 1908877"/>
                <a:gd name="connsiteY1" fmla="*/ 0 h 708193"/>
                <a:gd name="connsiteX2" fmla="*/ 1908877 w 1908877"/>
                <a:gd name="connsiteY2" fmla="*/ 708193 h 708193"/>
                <a:gd name="connsiteX3" fmla="*/ 0 w 1908877"/>
                <a:gd name="connsiteY3" fmla="*/ 708193 h 708193"/>
                <a:gd name="connsiteX4" fmla="*/ 0 w 1908877"/>
                <a:gd name="connsiteY4" fmla="*/ 0 h 70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877" h="708193">
                  <a:moveTo>
                    <a:pt x="0" y="0"/>
                  </a:moveTo>
                  <a:lnTo>
                    <a:pt x="1908877" y="0"/>
                  </a:lnTo>
                  <a:lnTo>
                    <a:pt x="1908877" y="708193"/>
                  </a:lnTo>
                  <a:lnTo>
                    <a:pt x="0" y="7081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309" tIns="104309" rIns="104309" bIns="0" numCol="1" spcCol="1270" anchor="t" anchorCtr="0">
              <a:noAutofit/>
            </a:bodyPr>
            <a:lstStyle/>
            <a:p>
              <a:pPr algn="ctr" defTabSz="6519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dirty="0">
                  <a:cs typeface="Calibri" panose="020F0502020204030204" pitchFamily="34" charset="0"/>
                </a:rPr>
                <a:t>Wall mount</a:t>
              </a:r>
            </a:p>
            <a:p>
              <a:pPr algn="ctr" defTabSz="6519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anose="020F0502020204030204" pitchFamily="34" charset="0"/>
                </a:rPr>
                <a:t>WM12</a:t>
              </a:r>
            </a:p>
            <a:p>
              <a:pPr algn="ctr" defTabSz="6519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1600" b="1" dirty="0">
                <a:cs typeface="Calibri" panose="020F0502020204030204" pitchFamily="34" charset="0"/>
              </a:endParaRPr>
            </a:p>
          </p:txBody>
        </p:sp>
      </p:grpSp>
      <p:sp>
        <p:nvSpPr>
          <p:cNvPr id="34" name="手繪多邊形 22">
            <a:extLst>
              <a:ext uri="{FF2B5EF4-FFF2-40B4-BE49-F238E27FC236}">
                <a16:creationId xmlns:a16="http://schemas.microsoft.com/office/drawing/2014/main" id="{5848D5F9-04B5-494F-915A-BA7B78267979}"/>
              </a:ext>
            </a:extLst>
          </p:cNvPr>
          <p:cNvSpPr/>
          <p:nvPr/>
        </p:nvSpPr>
        <p:spPr>
          <a:xfrm>
            <a:off x="9511318" y="6049917"/>
            <a:ext cx="1880777" cy="402178"/>
          </a:xfrm>
          <a:custGeom>
            <a:avLst/>
            <a:gdLst>
              <a:gd name="connsiteX0" fmla="*/ 0 w 1908877"/>
              <a:gd name="connsiteY0" fmla="*/ 0 h 708193"/>
              <a:gd name="connsiteX1" fmla="*/ 1908877 w 1908877"/>
              <a:gd name="connsiteY1" fmla="*/ 0 h 708193"/>
              <a:gd name="connsiteX2" fmla="*/ 1908877 w 1908877"/>
              <a:gd name="connsiteY2" fmla="*/ 708193 h 708193"/>
              <a:gd name="connsiteX3" fmla="*/ 0 w 1908877"/>
              <a:gd name="connsiteY3" fmla="*/ 708193 h 708193"/>
              <a:gd name="connsiteX4" fmla="*/ 0 w 1908877"/>
              <a:gd name="connsiteY4" fmla="*/ 0 h 70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877" h="708193">
                <a:moveTo>
                  <a:pt x="0" y="0"/>
                </a:moveTo>
                <a:lnTo>
                  <a:pt x="1908877" y="0"/>
                </a:lnTo>
                <a:lnTo>
                  <a:pt x="1908877" y="708193"/>
                </a:lnTo>
                <a:lnTo>
                  <a:pt x="0" y="7081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309" tIns="104309" rIns="104309" bIns="0" numCol="1" spcCol="1270" anchor="t" anchorCtr="0">
            <a:noAutofit/>
          </a:bodyPr>
          <a:lstStyle/>
          <a:p>
            <a:pPr algn="ctr" defTabSz="651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600" b="1" dirty="0">
                <a:cs typeface="Calibri" panose="020F0502020204030204" pitchFamily="34" charset="0"/>
              </a:rPr>
              <a:t>Webpage</a:t>
            </a:r>
          </a:p>
        </p:txBody>
      </p:sp>
      <p:sp>
        <p:nvSpPr>
          <p:cNvPr id="35" name="手繪多邊形 22">
            <a:extLst>
              <a:ext uri="{FF2B5EF4-FFF2-40B4-BE49-F238E27FC236}">
                <a16:creationId xmlns:a16="http://schemas.microsoft.com/office/drawing/2014/main" id="{0F884C91-017E-441D-9D12-24FA7F0B31A6}"/>
              </a:ext>
            </a:extLst>
          </p:cNvPr>
          <p:cNvSpPr/>
          <p:nvPr/>
        </p:nvSpPr>
        <p:spPr>
          <a:xfrm>
            <a:off x="7481438" y="6060541"/>
            <a:ext cx="1880777" cy="402178"/>
          </a:xfrm>
          <a:custGeom>
            <a:avLst/>
            <a:gdLst>
              <a:gd name="connsiteX0" fmla="*/ 0 w 1908877"/>
              <a:gd name="connsiteY0" fmla="*/ 0 h 708193"/>
              <a:gd name="connsiteX1" fmla="*/ 1908877 w 1908877"/>
              <a:gd name="connsiteY1" fmla="*/ 0 h 708193"/>
              <a:gd name="connsiteX2" fmla="*/ 1908877 w 1908877"/>
              <a:gd name="connsiteY2" fmla="*/ 708193 h 708193"/>
              <a:gd name="connsiteX3" fmla="*/ 0 w 1908877"/>
              <a:gd name="connsiteY3" fmla="*/ 708193 h 708193"/>
              <a:gd name="connsiteX4" fmla="*/ 0 w 1908877"/>
              <a:gd name="connsiteY4" fmla="*/ 0 h 70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877" h="708193">
                <a:moveTo>
                  <a:pt x="0" y="0"/>
                </a:moveTo>
                <a:lnTo>
                  <a:pt x="1908877" y="0"/>
                </a:lnTo>
                <a:lnTo>
                  <a:pt x="1908877" y="708193"/>
                </a:lnTo>
                <a:lnTo>
                  <a:pt x="0" y="7081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309" tIns="104309" rIns="104309" bIns="0" numCol="1" spcCol="1270" anchor="t" anchorCtr="0">
            <a:noAutofit/>
          </a:bodyPr>
          <a:lstStyle/>
          <a:p>
            <a:pPr algn="ctr" defTabSz="651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600" b="1" dirty="0">
                <a:cs typeface="Calibri" panose="020F0502020204030204" pitchFamily="34" charset="0"/>
              </a:rPr>
              <a:t>Remote Controller</a:t>
            </a:r>
          </a:p>
        </p:txBody>
      </p:sp>
      <p:pic>
        <p:nvPicPr>
          <p:cNvPr id="36" name="圖片 19">
            <a:extLst>
              <a:ext uri="{FF2B5EF4-FFF2-40B4-BE49-F238E27FC236}">
                <a16:creationId xmlns:a16="http://schemas.microsoft.com/office/drawing/2014/main" id="{A3B4BD47-AB14-49A5-AD0D-D36F55A3A4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9898" y="4668191"/>
            <a:ext cx="303858" cy="135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圖片 1">
            <a:extLst>
              <a:ext uri="{FF2B5EF4-FFF2-40B4-BE49-F238E27FC236}">
                <a16:creationId xmlns:a16="http://schemas.microsoft.com/office/drawing/2014/main" id="{368A1D0D-CCC9-47B6-8DDC-D6146924B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247" y="4948992"/>
            <a:ext cx="1490920" cy="91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30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/>
          <p:nvPr/>
        </p:nvSpPr>
        <p:spPr>
          <a:xfrm>
            <a:off x="2" y="0"/>
            <a:ext cx="5545316" cy="6858000"/>
          </a:xfrm>
          <a:custGeom>
            <a:avLst/>
            <a:gdLst>
              <a:gd name="connsiteX0" fmla="*/ 0 w 4158987"/>
              <a:gd name="connsiteY0" fmla="*/ 0 h 5143500"/>
              <a:gd name="connsiteX1" fmla="*/ 3762790 w 4158987"/>
              <a:gd name="connsiteY1" fmla="*/ 0 h 5143500"/>
              <a:gd name="connsiteX2" fmla="*/ 3789466 w 4158987"/>
              <a:gd name="connsiteY2" fmla="*/ 69700 h 5143500"/>
              <a:gd name="connsiteX3" fmla="*/ 4158987 w 4158987"/>
              <a:gd name="connsiteY3" fmla="*/ 2386160 h 5143500"/>
              <a:gd name="connsiteX4" fmla="*/ 3636111 w 4158987"/>
              <a:gd name="connsiteY4" fmla="*/ 5103309 h 5143500"/>
              <a:gd name="connsiteX5" fmla="*/ 3617177 w 4158987"/>
              <a:gd name="connsiteY5" fmla="*/ 5143500 h 5143500"/>
              <a:gd name="connsiteX6" fmla="*/ 0 w 4158987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8987" h="5143500">
                <a:moveTo>
                  <a:pt x="0" y="0"/>
                </a:moveTo>
                <a:lnTo>
                  <a:pt x="3762790" y="0"/>
                </a:lnTo>
                <a:lnTo>
                  <a:pt x="3789466" y="69700"/>
                </a:lnTo>
                <a:cubicBezTo>
                  <a:pt x="4025126" y="758299"/>
                  <a:pt x="4158987" y="1547416"/>
                  <a:pt x="4158987" y="2386160"/>
                </a:cubicBezTo>
                <a:cubicBezTo>
                  <a:pt x="4158987" y="3392653"/>
                  <a:pt x="3966228" y="4327683"/>
                  <a:pt x="3636111" y="5103309"/>
                </a:cubicBezTo>
                <a:lnTo>
                  <a:pt x="3617177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100000">
                <a:srgbClr val="02B1D4"/>
              </a:gs>
              <a:gs pos="62000">
                <a:srgbClr val="0083C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2400"/>
          </a:p>
        </p:txBody>
      </p:sp>
      <p:sp>
        <p:nvSpPr>
          <p:cNvPr id="2" name="文字方塊 1"/>
          <p:cNvSpPr txBox="1"/>
          <p:nvPr/>
        </p:nvSpPr>
        <p:spPr>
          <a:xfrm>
            <a:off x="720000" y="720000"/>
            <a:ext cx="4315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ct val="20000"/>
              </a:spcBef>
            </a:pP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Key Features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6960096" y="2445524"/>
            <a:ext cx="4032448" cy="723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endParaRPr lang="en-US" sz="2667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5668877" y="898237"/>
            <a:ext cx="6624736" cy="5061527"/>
          </a:xfrm>
          <a:prstGeom prst="roundRect">
            <a:avLst>
              <a:gd name="adj" fmla="val 952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indent="-360000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4K 60 fps, 30x optical zoom, 1/1.8” Sensor</a:t>
            </a:r>
            <a:endParaRPr lang="zh-TW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360000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12G-SDI, HDMI, Ethernet, USB3.0 output</a:t>
            </a:r>
            <a:endParaRPr lang="zh-TW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360000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Supports NDI|HX3 / NDI|HX2 / RTSP / RTMP / RTMPS / MPEG-TS / SRT</a:t>
            </a:r>
            <a:endParaRPr lang="zh-TW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360000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Supports </a:t>
            </a:r>
            <a:r>
              <a:rPr lang="en-US" altLang="zh-TW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FreeD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protocol for live VR/AR production</a:t>
            </a:r>
            <a:endParaRPr lang="zh-TW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360000">
              <a:lnSpc>
                <a:spcPct val="150000"/>
              </a:lnSpc>
              <a:buClr>
                <a:srgbClr val="0083CD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BT.2020 / Rec.709 color space support</a:t>
            </a:r>
            <a:endParaRPr lang="zh-TW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C6845FB-F0EC-4A50-B7EB-7FCD03BA9E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0" t="14329" r="26918" b="12083"/>
          <a:stretch/>
        </p:blipFill>
        <p:spPr>
          <a:xfrm>
            <a:off x="1070304" y="2046889"/>
            <a:ext cx="2959380" cy="355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/>
          <p:cNvGrpSpPr/>
          <p:nvPr/>
        </p:nvGrpSpPr>
        <p:grpSpPr>
          <a:xfrm>
            <a:off x="762507" y="3672001"/>
            <a:ext cx="3250287" cy="2685659"/>
            <a:chOff x="3520822" y="2678031"/>
            <a:chExt cx="2437715" cy="2014243"/>
          </a:xfrm>
        </p:grpSpPr>
        <p:sp>
          <p:nvSpPr>
            <p:cNvPr id="7" name="矩形 6"/>
            <p:cNvSpPr/>
            <p:nvPr/>
          </p:nvSpPr>
          <p:spPr>
            <a:xfrm>
              <a:off x="3569802" y="2678031"/>
              <a:ext cx="2272380" cy="807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200" b="1" dirty="0">
                  <a:cs typeface="Calibri" panose="020F0502020204030204" pitchFamily="34" charset="0"/>
                </a:rPr>
                <a:t>NDI®|HX3 Technology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3569801" y="3515030"/>
              <a:ext cx="2388736" cy="1177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VC-A71SN supports the latest version of the NDI protocol, NDI®|HX3. It delivers very high quality video with ultra-low latency and connects directly to NDI® networks. </a:t>
              </a:r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3520822" y="2759030"/>
              <a:ext cx="0" cy="648071"/>
            </a:xfrm>
            <a:prstGeom prst="line">
              <a:avLst/>
            </a:prstGeom>
            <a:ln w="28575">
              <a:solidFill>
                <a:srgbClr val="0083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圖片 27">
            <a:extLst>
              <a:ext uri="{FF2B5EF4-FFF2-40B4-BE49-F238E27FC236}">
                <a16:creationId xmlns:a16="http://schemas.microsoft.com/office/drawing/2014/main" id="{4439C949-7D7A-4508-8590-C969E1A54E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5" y="1886735"/>
            <a:ext cx="3029839" cy="1315968"/>
          </a:xfrm>
          <a:prstGeom prst="rect">
            <a:avLst/>
          </a:prstGeom>
        </p:spPr>
      </p:pic>
      <p:grpSp>
        <p:nvGrpSpPr>
          <p:cNvPr id="35" name="群組 34">
            <a:extLst>
              <a:ext uri="{FF2B5EF4-FFF2-40B4-BE49-F238E27FC236}">
                <a16:creationId xmlns:a16="http://schemas.microsoft.com/office/drawing/2014/main" id="{D7F9F1B2-CFF8-489B-8DB1-3A4EC727DCA2}"/>
              </a:ext>
            </a:extLst>
          </p:cNvPr>
          <p:cNvGrpSpPr/>
          <p:nvPr/>
        </p:nvGrpSpPr>
        <p:grpSpPr>
          <a:xfrm>
            <a:off x="4760367" y="3671999"/>
            <a:ext cx="3502751" cy="2685661"/>
            <a:chOff x="564405" y="2662872"/>
            <a:chExt cx="2627063" cy="2014246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297D7B1A-9919-40B1-98F2-38ED7BA58F05}"/>
                </a:ext>
              </a:extLst>
            </p:cNvPr>
            <p:cNvSpPr/>
            <p:nvPr/>
          </p:nvSpPr>
          <p:spPr>
            <a:xfrm>
              <a:off x="615681" y="2662872"/>
              <a:ext cx="2575787" cy="807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200" b="1" dirty="0">
                  <a:cs typeface="Calibri" panose="020F0502020204030204" pitchFamily="34" charset="0"/>
                </a:rPr>
                <a:t>12G-SDI</a:t>
              </a:r>
            </a:p>
            <a:p>
              <a:endParaRPr lang="en-US" altLang="zh-TW" sz="3200" b="1" dirty="0">
                <a:cs typeface="Calibri" panose="020F0502020204030204" pitchFamily="34" charset="0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8308C744-793B-4310-A54D-5B519A36D067}"/>
                </a:ext>
              </a:extLst>
            </p:cNvPr>
            <p:cNvSpPr/>
            <p:nvPr/>
          </p:nvSpPr>
          <p:spPr>
            <a:xfrm>
              <a:off x="615682" y="3499873"/>
              <a:ext cx="2512437" cy="1177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Lumens VC-A71SN is equipped with a 12G-SDI video output.</a:t>
              </a:r>
            </a:p>
            <a:p>
              <a:pPr algn="l"/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This port delivers </a:t>
              </a:r>
              <a:r>
                <a:rPr lang="en-US" altLang="zh-TW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UltraHD</a:t>
              </a:r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 at up to 60 frames a second, meaning it can capture fast motion and deliver smooth video output. 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8" name="直線接點 37">
              <a:extLst>
                <a:ext uri="{FF2B5EF4-FFF2-40B4-BE49-F238E27FC236}">
                  <a16:creationId xmlns:a16="http://schemas.microsoft.com/office/drawing/2014/main" id="{E1F06BF7-C9B2-4272-8761-064EBD18A04B}"/>
                </a:ext>
              </a:extLst>
            </p:cNvPr>
            <p:cNvCxnSpPr/>
            <p:nvPr/>
          </p:nvCxnSpPr>
          <p:spPr>
            <a:xfrm>
              <a:off x="564405" y="2743873"/>
              <a:ext cx="0" cy="648071"/>
            </a:xfrm>
            <a:prstGeom prst="line">
              <a:avLst/>
            </a:prstGeom>
            <a:ln w="28575">
              <a:solidFill>
                <a:srgbClr val="0083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8506687" y="3672001"/>
            <a:ext cx="3445964" cy="2931882"/>
            <a:chOff x="6209786" y="2539920"/>
            <a:chExt cx="2584473" cy="2198910"/>
          </a:xfrm>
        </p:grpSpPr>
        <p:sp>
          <p:nvSpPr>
            <p:cNvPr id="15" name="矩形 14"/>
            <p:cNvSpPr/>
            <p:nvPr/>
          </p:nvSpPr>
          <p:spPr>
            <a:xfrm>
              <a:off x="6242674" y="3376919"/>
              <a:ext cx="2551585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Lumens® VC-A71SN supports the BT.2020 color gamut for wide and precise color reproduction.</a:t>
              </a:r>
            </a:p>
            <a:p>
              <a:pPr algn="l"/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With BT.2020, VC-A71SN will be easy to match other cameras and deliver video output optimized for new generation </a:t>
              </a:r>
              <a:r>
                <a:rPr lang="en-US" altLang="zh-TW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UltraHD</a:t>
              </a:r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 monitors. 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6242674" y="2539920"/>
              <a:ext cx="2385857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200" b="1" dirty="0">
                  <a:cs typeface="Calibri" panose="020F0502020204030204" pitchFamily="34" charset="0"/>
                </a:rPr>
                <a:t>BT.2020/Rec.709</a:t>
              </a:r>
            </a:p>
          </p:txBody>
        </p:sp>
        <p:cxnSp>
          <p:nvCxnSpPr>
            <p:cNvPr id="21" name="直線接點 20"/>
            <p:cNvCxnSpPr/>
            <p:nvPr/>
          </p:nvCxnSpPr>
          <p:spPr>
            <a:xfrm>
              <a:off x="6209786" y="2620919"/>
              <a:ext cx="0" cy="648071"/>
            </a:xfrm>
            <a:prstGeom prst="line">
              <a:avLst/>
            </a:prstGeom>
            <a:ln w="28575">
              <a:solidFill>
                <a:srgbClr val="0083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AE7AEA92-C42C-4752-AEE3-BCC9DC93ED3B}"/>
              </a:ext>
            </a:extLst>
          </p:cNvPr>
          <p:cNvSpPr/>
          <p:nvPr/>
        </p:nvSpPr>
        <p:spPr>
          <a:xfrm>
            <a:off x="2" y="-1"/>
            <a:ext cx="12191999" cy="1002397"/>
          </a:xfrm>
          <a:prstGeom prst="rect">
            <a:avLst/>
          </a:prstGeom>
          <a:solidFill>
            <a:srgbClr val="008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240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C8B8788-697F-4186-91CC-61A4DAFC7C37}"/>
              </a:ext>
            </a:extLst>
          </p:cNvPr>
          <p:cNvSpPr txBox="1"/>
          <p:nvPr/>
        </p:nvSpPr>
        <p:spPr>
          <a:xfrm>
            <a:off x="335361" y="116476"/>
            <a:ext cx="7296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ct val="20000"/>
              </a:spcBef>
            </a:pPr>
            <a:r>
              <a:rPr lang="en-US" altLang="zh-TW" sz="4400" b="1" dirty="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Selling Point</a:t>
            </a: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794CB451-59DF-4088-8954-12D0DB44A099}"/>
              </a:ext>
            </a:extLst>
          </p:cNvPr>
          <p:cNvGrpSpPr/>
          <p:nvPr/>
        </p:nvGrpSpPr>
        <p:grpSpPr>
          <a:xfrm>
            <a:off x="8631742" y="1518028"/>
            <a:ext cx="3099939" cy="1889425"/>
            <a:chOff x="8631742" y="1623752"/>
            <a:chExt cx="3099939" cy="1889425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A080577F-3B4C-4C06-8FF3-F5FF88A32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31742" y="1623752"/>
              <a:ext cx="3099939" cy="1889425"/>
            </a:xfrm>
            <a:prstGeom prst="rect">
              <a:avLst/>
            </a:prstGeom>
          </p:spPr>
        </p:pic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id="{8A4ED07E-7B24-4EA1-B109-0DAEF32921FC}"/>
                </a:ext>
              </a:extLst>
            </p:cNvPr>
            <p:cNvSpPr/>
            <p:nvPr/>
          </p:nvSpPr>
          <p:spPr>
            <a:xfrm>
              <a:off x="9377917" y="1803072"/>
              <a:ext cx="754911" cy="1849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b="1" dirty="0">
                  <a:solidFill>
                    <a:schemeClr val="tx1"/>
                  </a:solidFill>
                </a:rPr>
                <a:t>Rec.709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矩形: 圓角 28">
              <a:extLst>
                <a:ext uri="{FF2B5EF4-FFF2-40B4-BE49-F238E27FC236}">
                  <a16:creationId xmlns:a16="http://schemas.microsoft.com/office/drawing/2014/main" id="{776FBC50-A216-42C9-9C82-D307FDCB76AD}"/>
                </a:ext>
              </a:extLst>
            </p:cNvPr>
            <p:cNvSpPr/>
            <p:nvPr/>
          </p:nvSpPr>
          <p:spPr>
            <a:xfrm>
              <a:off x="10349606" y="1803072"/>
              <a:ext cx="754911" cy="1849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b="1" dirty="0">
                  <a:solidFill>
                    <a:schemeClr val="tx1"/>
                  </a:solidFill>
                </a:rPr>
                <a:t>BT.2020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0" name="圖片 39">
            <a:extLst>
              <a:ext uri="{FF2B5EF4-FFF2-40B4-BE49-F238E27FC236}">
                <a16:creationId xmlns:a16="http://schemas.microsoft.com/office/drawing/2014/main" id="{7B3C67A2-A4F3-45DD-A374-A87CD7C29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992" y="1388938"/>
            <a:ext cx="2908612" cy="228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/>
          <p:cNvGrpSpPr/>
          <p:nvPr/>
        </p:nvGrpSpPr>
        <p:grpSpPr>
          <a:xfrm>
            <a:off x="4760829" y="3672001"/>
            <a:ext cx="3250287" cy="2931882"/>
            <a:chOff x="3520822" y="2662871"/>
            <a:chExt cx="2437715" cy="2198910"/>
          </a:xfrm>
        </p:grpSpPr>
        <p:sp>
          <p:nvSpPr>
            <p:cNvPr id="7" name="矩形 6"/>
            <p:cNvSpPr/>
            <p:nvPr/>
          </p:nvSpPr>
          <p:spPr>
            <a:xfrm>
              <a:off x="3569802" y="2662871"/>
              <a:ext cx="2272380" cy="807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3200" b="1" dirty="0">
                  <a:cs typeface="Calibri" panose="020F0502020204030204" pitchFamily="34" charset="0"/>
                </a:rPr>
                <a:t>Smooth PTZ Movement 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3569801" y="3499870"/>
              <a:ext cx="2388736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With high-precision motor control and Lumens’ innovative mechanical transmission mechanism, VC-A71SN achieves smooth, high-speed movement without any judder. The speed of movement is fully customizable.</a:t>
              </a:r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3520822" y="2743870"/>
              <a:ext cx="0" cy="648071"/>
            </a:xfrm>
            <a:prstGeom prst="line">
              <a:avLst/>
            </a:prstGeom>
            <a:ln w="28575">
              <a:solidFill>
                <a:srgbClr val="0083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群組 24"/>
          <p:cNvGrpSpPr/>
          <p:nvPr/>
        </p:nvGrpSpPr>
        <p:grpSpPr>
          <a:xfrm>
            <a:off x="762507" y="3671999"/>
            <a:ext cx="3502751" cy="2439440"/>
            <a:chOff x="564405" y="2662872"/>
            <a:chExt cx="2627063" cy="1829580"/>
          </a:xfrm>
        </p:grpSpPr>
        <p:sp>
          <p:nvSpPr>
            <p:cNvPr id="5" name="矩形 4"/>
            <p:cNvSpPr/>
            <p:nvPr/>
          </p:nvSpPr>
          <p:spPr>
            <a:xfrm>
              <a:off x="615681" y="2662872"/>
              <a:ext cx="2575787" cy="1177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200" b="1" dirty="0">
                  <a:cs typeface="Calibri" panose="020F0502020204030204" pitchFamily="34" charset="0"/>
                </a:rPr>
                <a:t>Live VR/AR Video Production </a:t>
              </a:r>
            </a:p>
            <a:p>
              <a:endParaRPr lang="en-US" altLang="zh-TW" sz="3200" b="1" dirty="0">
                <a:cs typeface="Calibri" panose="020F050202020403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15682" y="3499873"/>
              <a:ext cx="2512437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VC-A71SN supports the </a:t>
              </a:r>
              <a:r>
                <a:rPr lang="en-US" altLang="zh-TW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FreeD</a:t>
              </a:r>
              <a:r>
                <a: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cs typeface="Calibri" panose="020F0502020204030204" pitchFamily="34" charset="0"/>
                </a:rPr>
                <a:t> protocol. This enables users to work with Virtual Reality and Augmented Reality sets without the need for additional sensors.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" name="直線接點 8"/>
            <p:cNvCxnSpPr/>
            <p:nvPr/>
          </p:nvCxnSpPr>
          <p:spPr>
            <a:xfrm>
              <a:off x="564405" y="2743873"/>
              <a:ext cx="0" cy="648071"/>
            </a:xfrm>
            <a:prstGeom prst="line">
              <a:avLst/>
            </a:prstGeom>
            <a:ln w="28575">
              <a:solidFill>
                <a:srgbClr val="0083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AE7AEA92-C42C-4752-AEE3-BCC9DC93ED3B}"/>
              </a:ext>
            </a:extLst>
          </p:cNvPr>
          <p:cNvSpPr/>
          <p:nvPr/>
        </p:nvSpPr>
        <p:spPr>
          <a:xfrm>
            <a:off x="2" y="-1"/>
            <a:ext cx="12191999" cy="1002397"/>
          </a:xfrm>
          <a:prstGeom prst="rect">
            <a:avLst/>
          </a:prstGeom>
          <a:solidFill>
            <a:srgbClr val="008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240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C8B8788-697F-4186-91CC-61A4DAFC7C37}"/>
              </a:ext>
            </a:extLst>
          </p:cNvPr>
          <p:cNvSpPr txBox="1"/>
          <p:nvPr/>
        </p:nvSpPr>
        <p:spPr>
          <a:xfrm>
            <a:off x="335361" y="116476"/>
            <a:ext cx="7296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Bef>
                <a:spcPct val="20000"/>
              </a:spcBef>
            </a:pPr>
            <a:r>
              <a:rPr lang="en-US" altLang="zh-TW" sz="4400" b="1" dirty="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Selling Point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7CAA20C-529A-40B7-BEE7-4A4B21906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65" y="1539000"/>
            <a:ext cx="3022316" cy="1890000"/>
          </a:xfrm>
          <a:prstGeom prst="rect">
            <a:avLst/>
          </a:prstGeom>
        </p:spPr>
      </p:pic>
      <p:grpSp>
        <p:nvGrpSpPr>
          <p:cNvPr id="56" name="群組 55">
            <a:extLst>
              <a:ext uri="{FF2B5EF4-FFF2-40B4-BE49-F238E27FC236}">
                <a16:creationId xmlns:a16="http://schemas.microsoft.com/office/drawing/2014/main" id="{5A318DEB-843F-4F54-814A-0F5F4E7DF1D0}"/>
              </a:ext>
            </a:extLst>
          </p:cNvPr>
          <p:cNvGrpSpPr/>
          <p:nvPr/>
        </p:nvGrpSpPr>
        <p:grpSpPr>
          <a:xfrm>
            <a:off x="4833661" y="1523516"/>
            <a:ext cx="3022315" cy="2093094"/>
            <a:chOff x="4833661" y="1523516"/>
            <a:chExt cx="3022315" cy="2093094"/>
          </a:xfrm>
        </p:grpSpPr>
        <p:grpSp>
          <p:nvGrpSpPr>
            <p:cNvPr id="54" name="群組 53">
              <a:extLst>
                <a:ext uri="{FF2B5EF4-FFF2-40B4-BE49-F238E27FC236}">
                  <a16:creationId xmlns:a16="http://schemas.microsoft.com/office/drawing/2014/main" id="{30665690-EDA5-4280-84E8-E54CB32DEBB9}"/>
                </a:ext>
              </a:extLst>
            </p:cNvPr>
            <p:cNvGrpSpPr/>
            <p:nvPr/>
          </p:nvGrpSpPr>
          <p:grpSpPr>
            <a:xfrm>
              <a:off x="4833661" y="1523516"/>
              <a:ext cx="3022315" cy="2093094"/>
              <a:chOff x="4833661" y="1523516"/>
              <a:chExt cx="3022315" cy="2093094"/>
            </a:xfrm>
          </p:grpSpPr>
          <p:pic>
            <p:nvPicPr>
              <p:cNvPr id="32" name="圖片 31">
                <a:extLst>
                  <a:ext uri="{FF2B5EF4-FFF2-40B4-BE49-F238E27FC236}">
                    <a16:creationId xmlns:a16="http://schemas.microsoft.com/office/drawing/2014/main" id="{B74AFBA9-CBCE-4BB4-A8E0-28539D0737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3661" y="1523516"/>
                <a:ext cx="3022315" cy="1752695"/>
              </a:xfrm>
              <a:prstGeom prst="rect">
                <a:avLst/>
              </a:prstGeom>
            </p:spPr>
          </p:pic>
          <p:pic>
            <p:nvPicPr>
              <p:cNvPr id="35" name="圖片 34">
                <a:extLst>
                  <a:ext uri="{FF2B5EF4-FFF2-40B4-BE49-F238E27FC236}">
                    <a16:creationId xmlns:a16="http://schemas.microsoft.com/office/drawing/2014/main" id="{A39FCA28-E1AB-4E7C-87CE-E05DE307E0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42" t="10735" r="27396" b="13848"/>
              <a:stretch/>
            </p:blipFill>
            <p:spPr>
              <a:xfrm>
                <a:off x="6972744" y="2544854"/>
                <a:ext cx="791289" cy="1071756"/>
              </a:xfrm>
              <a:prstGeom prst="rect">
                <a:avLst/>
              </a:prstGeom>
            </p:spPr>
          </p:pic>
          <p:sp>
            <p:nvSpPr>
              <p:cNvPr id="49" name="弧形 48">
                <a:extLst>
                  <a:ext uri="{FF2B5EF4-FFF2-40B4-BE49-F238E27FC236}">
                    <a16:creationId xmlns:a16="http://schemas.microsoft.com/office/drawing/2014/main" id="{9035FB29-72FA-4A4A-8485-B5B6556F89D1}"/>
                  </a:ext>
                </a:extLst>
              </p:cNvPr>
              <p:cNvSpPr/>
              <p:nvPr/>
            </p:nvSpPr>
            <p:spPr>
              <a:xfrm rot="12498073">
                <a:off x="6808518" y="2689848"/>
                <a:ext cx="490619" cy="415834"/>
              </a:xfrm>
              <a:prstGeom prst="arc">
                <a:avLst>
                  <a:gd name="adj1" fmla="val 16200000"/>
                  <a:gd name="adj2" fmla="val 2565892"/>
                </a:avLst>
              </a:prstGeom>
              <a:noFill/>
              <a:ln w="28575" cap="sq">
                <a:solidFill>
                  <a:srgbClr val="FF0000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弧形 51">
                <a:extLst>
                  <a:ext uri="{FF2B5EF4-FFF2-40B4-BE49-F238E27FC236}">
                    <a16:creationId xmlns:a16="http://schemas.microsoft.com/office/drawing/2014/main" id="{A5C02F68-F3BD-4067-A2BA-80F8458FAB40}"/>
                  </a:ext>
                </a:extLst>
              </p:cNvPr>
              <p:cNvSpPr/>
              <p:nvPr/>
            </p:nvSpPr>
            <p:spPr>
              <a:xfrm rot="5400000">
                <a:off x="7214521" y="2828445"/>
                <a:ext cx="235757" cy="950865"/>
              </a:xfrm>
              <a:prstGeom prst="arc">
                <a:avLst>
                  <a:gd name="adj1" fmla="val 15479171"/>
                  <a:gd name="adj2" fmla="val 6179330"/>
                </a:avLst>
              </a:prstGeom>
              <a:ln w="28575">
                <a:solidFill>
                  <a:srgbClr val="FF0000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6" name="矩形: 圓角 35">
              <a:extLst>
                <a:ext uri="{FF2B5EF4-FFF2-40B4-BE49-F238E27FC236}">
                  <a16:creationId xmlns:a16="http://schemas.microsoft.com/office/drawing/2014/main" id="{7BC9121D-5659-4485-8877-67F2E074CD1E}"/>
                </a:ext>
              </a:extLst>
            </p:cNvPr>
            <p:cNvSpPr/>
            <p:nvPr/>
          </p:nvSpPr>
          <p:spPr>
            <a:xfrm>
              <a:off x="5721712" y="1756414"/>
              <a:ext cx="360000" cy="360000"/>
            </a:xfrm>
            <a:prstGeom prst="roundRect">
              <a:avLst>
                <a:gd name="adj" fmla="val 18053"/>
              </a:avLst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865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2"/>
          <p:cNvSpPr>
            <a:spLocks noGrp="1"/>
          </p:cNvSpPr>
          <p:nvPr>
            <p:ph type="body" sz="quarter" idx="4294967295"/>
          </p:nvPr>
        </p:nvSpPr>
        <p:spPr>
          <a:xfrm>
            <a:off x="802689" y="316614"/>
            <a:ext cx="5473823" cy="6812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400" b="1" dirty="0">
                <a:solidFill>
                  <a:srgbClr val="0070C0"/>
                </a:solidFill>
              </a:rPr>
              <a:t>New VS Old</a:t>
            </a:r>
            <a:endParaRPr lang="zh-TW" altLang="en-US" sz="44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E8418EF-ABD8-4E59-A6AA-3845F660C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569707"/>
              </p:ext>
            </p:extLst>
          </p:nvPr>
        </p:nvGraphicFramePr>
        <p:xfrm>
          <a:off x="976183" y="1112571"/>
          <a:ext cx="10738022" cy="5489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3848">
                  <a:extLst>
                    <a:ext uri="{9D8B030D-6E8A-4147-A177-3AD203B41FA5}">
                      <a16:colId xmlns:a16="http://schemas.microsoft.com/office/drawing/2014/main" val="2154788384"/>
                    </a:ext>
                  </a:extLst>
                </a:gridCol>
                <a:gridCol w="3847087">
                  <a:extLst>
                    <a:ext uri="{9D8B030D-6E8A-4147-A177-3AD203B41FA5}">
                      <a16:colId xmlns:a16="http://schemas.microsoft.com/office/drawing/2014/main" val="2601392793"/>
                    </a:ext>
                  </a:extLst>
                </a:gridCol>
                <a:gridCol w="3847087">
                  <a:extLst>
                    <a:ext uri="{9D8B030D-6E8A-4147-A177-3AD203B41FA5}">
                      <a16:colId xmlns:a16="http://schemas.microsoft.com/office/drawing/2014/main" val="1557000002"/>
                    </a:ext>
                  </a:extLst>
                </a:gridCol>
              </a:tblGrid>
              <a:tr h="433820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VC-A71SN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VC-A71PN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extLst>
                  <a:ext uri="{0D108BD9-81ED-4DB2-BD59-A6C34878D82A}">
                    <a16:rowId xmlns:a16="http://schemas.microsoft.com/office/drawing/2014/main" val="38652673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Sensor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1/1.8" 9.17 MP CMOS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10985" marR="110985" marT="55493" marB="5549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0111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Video Output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4Kp60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10985" marR="110985" marT="55493" marB="5549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59625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Video Output(HD) Interface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12G-SDI</a:t>
                      </a:r>
                      <a:r>
                        <a:rPr lang="en-US" sz="1600" u="none" strike="noStrike" dirty="0">
                          <a:effectLst/>
                        </a:rPr>
                        <a:t>, HDMI2.0,</a:t>
                      </a:r>
                      <a:r>
                        <a:rPr lang="zh-TW" alt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Ethernet,</a:t>
                      </a:r>
                      <a:r>
                        <a:rPr lang="zh-TW" alt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USB3.0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HDMI 2.0,Ethernet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extLst>
                  <a:ext uri="{0D108BD9-81ED-4DB2-BD59-A6C34878D82A}">
                    <a16:rowId xmlns:a16="http://schemas.microsoft.com/office/drawing/2014/main" val="22940251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Optical Zoom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30x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10985" marR="110985" marT="55493" marB="5549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2864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Horizontal</a:t>
                      </a:r>
                      <a:r>
                        <a:rPr lang="zh-TW" alt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</a:rPr>
                        <a:t>Viewing Angle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</a:rPr>
                        <a:t>63°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10985" marR="110985" marT="55493" marB="5549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503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AR/VR systems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>
                          <a:effectLst/>
                        </a:rPr>
                        <a:t>FreeD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10985" marR="110985" marT="55493" marB="5549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0156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PoE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POE++ (IEEE802.3bt)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POE+ (IEEE802.3at)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extLst>
                  <a:ext uri="{0D108BD9-81ED-4DB2-BD59-A6C34878D82A}">
                    <a16:rowId xmlns:a16="http://schemas.microsoft.com/office/drawing/2014/main" val="20158764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Video Stream Protocol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NDI|HX3 </a:t>
                      </a:r>
                      <a:r>
                        <a:rPr lang="en-US" altLang="zh-TW" sz="1600" u="none" strike="noStrike" dirty="0">
                          <a:effectLst/>
                        </a:rPr>
                        <a:t>/ </a:t>
                      </a:r>
                      <a:r>
                        <a:rPr lang="en-US" sz="1600" u="none" strike="noStrike" dirty="0">
                          <a:effectLst/>
                        </a:rPr>
                        <a:t>NDI|HX2 / RTSP / RTMP / RTMPS / MPEG-TS / SRT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10985" marR="110985" marT="55493" marB="5549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>
                          <a:effectLst/>
                        </a:rPr>
                        <a:t>NDI|HX2 / RTSP / RTMP / RTMPS / MPEG-TS / SRT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110985" marR="110985" marT="55493" marB="55493" anchor="ctr"/>
                </a:tc>
                <a:extLst>
                  <a:ext uri="{0D108BD9-81ED-4DB2-BD59-A6C34878D82A}">
                    <a16:rowId xmlns:a16="http://schemas.microsoft.com/office/drawing/2014/main" val="17446193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Camera Control Interface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RS-232 / RS-422 / Ethernet / </a:t>
                      </a: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USB 3.0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RS-232 / RS-422 / Ethernet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extLst>
                  <a:ext uri="{0D108BD9-81ED-4DB2-BD59-A6C34878D82A}">
                    <a16:rowId xmlns:a16="http://schemas.microsoft.com/office/drawing/2014/main" val="8964556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Camera Control Protocol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VISCA  / VISCAIP / PELCO D / ONVIF / NDI / </a:t>
                      </a: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UVC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VISCA  / VISCAIP / PELCO D / NDI / ONVIF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extLst>
                  <a:ext uri="{0D108BD9-81ED-4DB2-BD59-A6C34878D82A}">
                    <a16:rowId xmlns:a16="http://schemas.microsoft.com/office/drawing/2014/main" val="28253140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USB Video Format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2160P30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extLst>
                  <a:ext uri="{0D108BD9-81ED-4DB2-BD59-A6C34878D82A}">
                    <a16:rowId xmlns:a16="http://schemas.microsoft.com/office/drawing/2014/main" val="343498883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Audio Input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Line In / MIC 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110985" marR="110985" marT="55493" marB="55493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0972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Audio Output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Ethernet / 12G-SDI / HDMI / USB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Ethernet / HDMI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249" marR="9249" marT="9249" marB="0" anchor="ctr"/>
                </a:tc>
                <a:extLst>
                  <a:ext uri="{0D108BD9-81ED-4DB2-BD59-A6C34878D82A}">
                    <a16:rowId xmlns:a16="http://schemas.microsoft.com/office/drawing/2014/main" val="4126934721"/>
                  </a:ext>
                </a:extLst>
              </a:tr>
            </a:tbl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7ED31BF8-F9A0-40F2-A23E-F01D2AFF1F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7" y="743095"/>
            <a:ext cx="838089" cy="69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30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藍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37034</TotalTime>
  <Words>1231</Words>
  <Application>Microsoft Office PowerPoint</Application>
  <PresentationFormat>寬螢幕</PresentationFormat>
  <Paragraphs>226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Myriad Pro</vt:lpstr>
      <vt:lpstr>微軟正黑體</vt:lpstr>
      <vt:lpstr>Arial</vt:lpstr>
      <vt:lpstr>Calibri</vt:lpstr>
      <vt:lpstr>Calibri Light</vt:lpstr>
      <vt:lpstr>Noto Sans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VC-A71SN Product Introdution</dc:title>
  <dc:creator>Shani Wu</dc:creator>
  <cp:lastModifiedBy>Shani.Wu(吳政萱)</cp:lastModifiedBy>
  <cp:revision>374</cp:revision>
  <dcterms:created xsi:type="dcterms:W3CDTF">2022-05-20T00:07:10Z</dcterms:created>
  <dcterms:modified xsi:type="dcterms:W3CDTF">2023-03-01T05:55:46Z</dcterms:modified>
</cp:coreProperties>
</file>